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305" r:id="rId3"/>
    <p:sldId id="301" r:id="rId4"/>
    <p:sldId id="299" r:id="rId5"/>
    <p:sldId id="312" r:id="rId6"/>
    <p:sldId id="302" r:id="rId7"/>
    <p:sldId id="300" r:id="rId8"/>
    <p:sldId id="271" r:id="rId9"/>
    <p:sldId id="318" r:id="rId10"/>
    <p:sldId id="319" r:id="rId11"/>
    <p:sldId id="315" r:id="rId12"/>
    <p:sldId id="339" r:id="rId13"/>
    <p:sldId id="338" r:id="rId14"/>
    <p:sldId id="303" r:id="rId15"/>
    <p:sldId id="332" r:id="rId16"/>
    <p:sldId id="333" r:id="rId17"/>
    <p:sldId id="292" r:id="rId18"/>
    <p:sldId id="265" r:id="rId19"/>
    <p:sldId id="321" r:id="rId20"/>
    <p:sldId id="329" r:id="rId21"/>
    <p:sldId id="330" r:id="rId22"/>
    <p:sldId id="334" r:id="rId23"/>
    <p:sldId id="336" r:id="rId24"/>
    <p:sldId id="337" r:id="rId25"/>
    <p:sldId id="320" r:id="rId26"/>
    <p:sldId id="335" r:id="rId27"/>
    <p:sldId id="323" r:id="rId28"/>
    <p:sldId id="316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>
    <p:extLst>
      <p:ext uri="{19B8F6BF-5375-455C-9EA6-DF929625EA0E}">
        <p15:presenceInfo xmlns:p15="http://schemas.microsoft.com/office/powerpoint/2012/main" userId="98481ea3cdcca7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F22"/>
    <a:srgbClr val="D1D0B3"/>
    <a:srgbClr val="3E5E38"/>
    <a:srgbClr val="181818"/>
    <a:srgbClr val="2F462A"/>
    <a:srgbClr val="DCDBC6"/>
    <a:srgbClr val="222214"/>
    <a:srgbClr val="10100A"/>
    <a:srgbClr val="2D2D1B"/>
    <a:srgbClr val="4F4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103" autoAdjust="0"/>
  </p:normalViewPr>
  <p:slideViewPr>
    <p:cSldViewPr snapToGrid="0" showGuides="1">
      <p:cViewPr varScale="1">
        <p:scale>
          <a:sx n="96" d="100"/>
          <a:sy n="96" d="100"/>
        </p:scale>
        <p:origin x="144" y="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jpeg"/><Relationship Id="rId3" Type="http://schemas.openxmlformats.org/officeDocument/2006/relationships/image" Target="../media/image3.png"/><Relationship Id="rId7" Type="http://schemas.openxmlformats.org/officeDocument/2006/relationships/image" Target="../media/image30.jpeg"/><Relationship Id="rId12" Type="http://schemas.openxmlformats.org/officeDocument/2006/relationships/image" Target="../media/image3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jpeg"/><Relationship Id="rId15" Type="http://schemas.openxmlformats.org/officeDocument/2006/relationships/image" Target="../media/image3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Relationship Id="rId1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jf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-r9aD7r-a3o?feature=oembed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energyanalysis.lbl.gov/publications/climate-impact-primary-plasti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0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86882B-FABC-482C-973A-61E9324D7E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971" y="571453"/>
            <a:ext cx="6085956" cy="571509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4398" y="2992301"/>
            <a:ext cx="46103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pc="-15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플라스틱 판별</a:t>
            </a:r>
            <a:endParaRPr lang="en-US" altLang="ko-KR" sz="4000" b="1" spc="-15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4000" b="1" spc="-15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프로젝트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98939" y="4782661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tx1">
                    <a:lumMod val="75000"/>
                  </a:schemeClr>
                </a:solidFill>
              </a:rPr>
              <a:t>이왕훈</a:t>
            </a:r>
            <a:r>
              <a:rPr lang="ko-KR" altLang="en-US" sz="1400" b="1" dirty="0">
                <a:solidFill>
                  <a:schemeClr val="tx1">
                    <a:lumMod val="75000"/>
                  </a:schemeClr>
                </a:solidFill>
              </a:rPr>
              <a:t> 고진혁</a:t>
            </a:r>
            <a:endParaRPr lang="en-US" altLang="ko-KR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4" name="직선 연결선 23"/>
          <p:cNvCxnSpPr>
            <a:cxnSpLocks/>
          </p:cNvCxnSpPr>
          <p:nvPr/>
        </p:nvCxnSpPr>
        <p:spPr>
          <a:xfrm>
            <a:off x="240111" y="789917"/>
            <a:ext cx="535586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8EDB2A-6396-4B8A-8607-A6F71A5C69F1}"/>
              </a:ext>
            </a:extLst>
          </p:cNvPr>
          <p:cNvSpPr txBox="1"/>
          <p:nvPr/>
        </p:nvSpPr>
        <p:spPr>
          <a:xfrm>
            <a:off x="1111326" y="1902909"/>
            <a:ext cx="3422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pc="-15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㈜</a:t>
            </a:r>
            <a:r>
              <a:rPr lang="ko-KR" altLang="en-US" sz="4000" b="1" spc="-150" dirty="0" err="1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서르</a:t>
            </a:r>
            <a:endParaRPr lang="ko-KR" altLang="en-US" sz="4000" b="1" spc="-15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32504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759FD26-123D-4A0C-8164-BA0CB3D241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오각형 7">
            <a:extLst>
              <a:ext uri="{FF2B5EF4-FFF2-40B4-BE49-F238E27FC236}">
                <a16:creationId xmlns:a16="http://schemas.microsoft.com/office/drawing/2014/main" id="{D211B4F7-98E5-42D5-8340-27FDDFBE3DB2}"/>
              </a:ext>
            </a:extLst>
          </p:cNvPr>
          <p:cNvSpPr/>
          <p:nvPr/>
        </p:nvSpPr>
        <p:spPr>
          <a:xfrm rot="5400000">
            <a:off x="-970798" y="2037013"/>
            <a:ext cx="6028661" cy="1954634"/>
          </a:xfrm>
          <a:prstGeom prst="homePlate">
            <a:avLst/>
          </a:prstGeom>
          <a:solidFill>
            <a:srgbClr val="10100A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104199-BBCA-474A-9D2C-702AB12760B9}"/>
              </a:ext>
            </a:extLst>
          </p:cNvPr>
          <p:cNvCxnSpPr>
            <a:cxnSpLocks/>
          </p:cNvCxnSpPr>
          <p:nvPr/>
        </p:nvCxnSpPr>
        <p:spPr>
          <a:xfrm>
            <a:off x="1194709" y="4276705"/>
            <a:ext cx="1697781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2D32449-65BB-43FA-944D-7559C0526217}"/>
              </a:ext>
            </a:extLst>
          </p:cNvPr>
          <p:cNvCxnSpPr>
            <a:cxnSpLocks/>
          </p:cNvCxnSpPr>
          <p:nvPr/>
        </p:nvCxnSpPr>
        <p:spPr>
          <a:xfrm>
            <a:off x="1216189" y="922439"/>
            <a:ext cx="1676301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952456D-6D96-445C-863E-14E0070685AF}"/>
              </a:ext>
            </a:extLst>
          </p:cNvPr>
          <p:cNvSpPr txBox="1"/>
          <p:nvPr/>
        </p:nvSpPr>
        <p:spPr>
          <a:xfrm>
            <a:off x="1216189" y="2448004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004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CC089B-A1DE-41ED-8D6F-557FB2CB94BD}"/>
              </a:ext>
            </a:extLst>
          </p:cNvPr>
          <p:cNvSpPr txBox="1"/>
          <p:nvPr/>
        </p:nvSpPr>
        <p:spPr>
          <a:xfrm>
            <a:off x="1194709" y="3034877"/>
            <a:ext cx="1826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기술개요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- </a:t>
            </a:r>
            <a:r>
              <a:rPr lang="ko-KR" altLang="en-US" sz="3200" dirty="0" err="1">
                <a:solidFill>
                  <a:schemeClr val="bg1"/>
                </a:solidFill>
              </a:rPr>
              <a:t>백엔드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FD6DFF3-7F18-4E03-9AC4-F2C01EA2FB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662" y="1228136"/>
            <a:ext cx="973494" cy="91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84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3464" y="347347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004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</a:rPr>
              <a:t>기술개요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dirty="0" err="1">
                <a:solidFill>
                  <a:schemeClr val="tx2">
                    <a:lumMod val="50000"/>
                  </a:schemeClr>
                </a:solidFill>
              </a:rPr>
              <a:t>백엔드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4871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플라스틱 이미지 분석 시스템 구조도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5536862-CD0B-4B53-B069-5CD051BD727F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chemeClr val="bg1"/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87E55FC-D63C-40B0-8BCD-DE30DC844873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32" name="오각형 35">
                <a:extLst>
                  <a:ext uri="{FF2B5EF4-FFF2-40B4-BE49-F238E27FC236}">
                    <a16:creationId xmlns:a16="http://schemas.microsoft.com/office/drawing/2014/main" id="{FE293FCF-C91A-4ACF-91AA-C3B144FA8CDF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23D0CC2C-B575-47DF-937D-E807027E76A8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32C3FCEC-1A29-4331-BE40-315677E4D428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8FCBCB8-4768-4F37-9319-83574E477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4319D59C-E525-4F64-8ED1-F3996EA374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547" y="413076"/>
            <a:ext cx="459648" cy="431638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CF608B80-D9C2-4E8C-8D9A-476C5C804F1B}"/>
              </a:ext>
            </a:extLst>
          </p:cNvPr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3E5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A2AC43-C756-4D96-9669-F245B80C95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63" y="1742929"/>
            <a:ext cx="11328061" cy="3372142"/>
          </a:xfrm>
          <a:prstGeom prst="rect">
            <a:avLst/>
          </a:prstGeom>
        </p:spPr>
      </p:pic>
      <p:pic>
        <p:nvPicPr>
          <p:cNvPr id="2" name="그림 1" descr="스크린샷, 텍스트, 폰트, 블랙이(가) 표시된 사진&#10;&#10;자동 생성된 설명">
            <a:extLst>
              <a:ext uri="{FF2B5EF4-FFF2-40B4-BE49-F238E27FC236}">
                <a16:creationId xmlns:a16="http://schemas.microsoft.com/office/drawing/2014/main" id="{B36C4F14-5542-3F56-C7BD-16B20FEB13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62" y="4758899"/>
            <a:ext cx="5124009" cy="171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59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3464" y="347347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004 </a:t>
            </a:r>
            <a:r>
              <a:rPr lang="ko-KR" altLang="en-US" dirty="0">
                <a:solidFill>
                  <a:schemeClr val="bg1"/>
                </a:solidFill>
              </a:rPr>
              <a:t>기술개요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 err="1">
                <a:solidFill>
                  <a:schemeClr val="bg1"/>
                </a:solidFill>
              </a:rPr>
              <a:t>백엔드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13054" y="809942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탄소배출 감소량 계산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5536862-CD0B-4B53-B069-5CD051BD727F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chemeClr val="bg1"/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87E55FC-D63C-40B0-8BCD-DE30DC844873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32" name="오각형 35">
                <a:extLst>
                  <a:ext uri="{FF2B5EF4-FFF2-40B4-BE49-F238E27FC236}">
                    <a16:creationId xmlns:a16="http://schemas.microsoft.com/office/drawing/2014/main" id="{FE293FCF-C91A-4ACF-91AA-C3B144FA8CDF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23D0CC2C-B575-47DF-937D-E807027E76A8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32C3FCEC-1A29-4331-BE40-315677E4D428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8FCBCB8-4768-4F37-9319-83574E477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4319D59C-E525-4F64-8ED1-F3996EA374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547" y="413076"/>
            <a:ext cx="459648" cy="431638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CF608B80-D9C2-4E8C-8D9A-476C5C804F1B}"/>
              </a:ext>
            </a:extLst>
          </p:cNvPr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3E5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D93014-A934-8915-A1BB-0F1A4A0056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213"/>
          <a:stretch/>
        </p:blipFill>
        <p:spPr>
          <a:xfrm>
            <a:off x="583468" y="1302183"/>
            <a:ext cx="4736323" cy="46268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A2B84F-54C3-1E2C-E673-6F7CA263BD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"/>
          <a:stretch/>
        </p:blipFill>
        <p:spPr>
          <a:xfrm>
            <a:off x="5524934" y="1302183"/>
            <a:ext cx="5301951" cy="4617934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1BF85F93-726C-D170-7488-8B0BBF31C758}"/>
              </a:ext>
            </a:extLst>
          </p:cNvPr>
          <p:cNvSpPr/>
          <p:nvPr/>
        </p:nvSpPr>
        <p:spPr>
          <a:xfrm>
            <a:off x="2647982" y="6045740"/>
            <a:ext cx="143856" cy="13711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A025285-6C44-6942-BFAD-9C8211AA36F7}"/>
              </a:ext>
            </a:extLst>
          </p:cNvPr>
          <p:cNvSpPr/>
          <p:nvPr/>
        </p:nvSpPr>
        <p:spPr>
          <a:xfrm>
            <a:off x="2647982" y="6213428"/>
            <a:ext cx="143856" cy="13711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1718752-04B9-4831-72CE-518003E2614A}"/>
              </a:ext>
            </a:extLst>
          </p:cNvPr>
          <p:cNvSpPr/>
          <p:nvPr/>
        </p:nvSpPr>
        <p:spPr>
          <a:xfrm>
            <a:off x="2647982" y="6381116"/>
            <a:ext cx="143856" cy="13711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E1455CA-FEE2-D8AB-CBBC-0636475AD7D6}"/>
              </a:ext>
            </a:extLst>
          </p:cNvPr>
          <p:cNvSpPr/>
          <p:nvPr/>
        </p:nvSpPr>
        <p:spPr>
          <a:xfrm>
            <a:off x="8213824" y="6044118"/>
            <a:ext cx="143856" cy="13711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097C944-C6B6-7EA0-51DE-223FA0402196}"/>
              </a:ext>
            </a:extLst>
          </p:cNvPr>
          <p:cNvSpPr/>
          <p:nvPr/>
        </p:nvSpPr>
        <p:spPr>
          <a:xfrm>
            <a:off x="8213824" y="6211806"/>
            <a:ext cx="143856" cy="13711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DBA63F7-949F-ED01-30BF-32425037A81C}"/>
              </a:ext>
            </a:extLst>
          </p:cNvPr>
          <p:cNvSpPr/>
          <p:nvPr/>
        </p:nvSpPr>
        <p:spPr>
          <a:xfrm>
            <a:off x="8213824" y="6379494"/>
            <a:ext cx="143856" cy="13711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2335D4-EA0E-FA88-AB7A-45A3E5A8C204}"/>
              </a:ext>
            </a:extLst>
          </p:cNvPr>
          <p:cNvSpPr txBox="1"/>
          <p:nvPr/>
        </p:nvSpPr>
        <p:spPr>
          <a:xfrm>
            <a:off x="6551105" y="840518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플라스틱 가격정보 저장</a:t>
            </a:r>
          </a:p>
        </p:txBody>
      </p:sp>
    </p:spTree>
    <p:extLst>
      <p:ext uri="{BB962C8B-B14F-4D97-AF65-F5344CB8AC3E}">
        <p14:creationId xmlns:p14="http://schemas.microsoft.com/office/powerpoint/2010/main" val="1093868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3464" y="347347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004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</a:rPr>
              <a:t>기술개요</a:t>
            </a:r>
            <a:endParaRPr lang="en-US" altLang="ko-KR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        - </a:t>
            </a:r>
            <a:r>
              <a:rPr lang="ko-KR" altLang="en-US" dirty="0" err="1">
                <a:solidFill>
                  <a:schemeClr val="tx2">
                    <a:lumMod val="50000"/>
                  </a:schemeClr>
                </a:solidFill>
              </a:rPr>
              <a:t>백엔드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993678"/>
            <a:ext cx="1338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회원가입</a:t>
            </a:r>
            <a:br>
              <a:rPr lang="en-US" altLang="ko-KR" sz="2400" spc="-15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</a:br>
            <a:r>
              <a:rPr lang="ko-KR" altLang="en-US" sz="2400" spc="-15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프로세스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5536862-CD0B-4B53-B069-5CD051BD727F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chemeClr val="bg1"/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87E55FC-D63C-40B0-8BCD-DE30DC844873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32" name="오각형 35">
                <a:extLst>
                  <a:ext uri="{FF2B5EF4-FFF2-40B4-BE49-F238E27FC236}">
                    <a16:creationId xmlns:a16="http://schemas.microsoft.com/office/drawing/2014/main" id="{FE293FCF-C91A-4ACF-91AA-C3B144FA8CDF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23D0CC2C-B575-47DF-937D-E807027E76A8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32C3FCEC-1A29-4331-BE40-315677E4D428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8FCBCB8-4768-4F37-9319-83574E477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4319D59C-E525-4F64-8ED1-F3996EA374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547" y="413076"/>
            <a:ext cx="459648" cy="431638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CF608B80-D9C2-4E8C-8D9A-476C5C804F1B}"/>
              </a:ext>
            </a:extLst>
          </p:cNvPr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3E5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" name="그림 2" descr="스크린샷, 텍스트, 블랙, 디자인이(가) 표시된 사진&#10;&#10;자동 생성된 설명">
            <a:extLst>
              <a:ext uri="{FF2B5EF4-FFF2-40B4-BE49-F238E27FC236}">
                <a16:creationId xmlns:a16="http://schemas.microsoft.com/office/drawing/2014/main" id="{7D97D184-90A2-726B-FA45-A9602B963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42" y="205750"/>
            <a:ext cx="9745205" cy="683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46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70B160E-282F-4AE9-89D3-AADF4385C8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099139"/>
          </a:xfrm>
          <a:prstGeom prst="rect">
            <a:avLst/>
          </a:prstGeom>
        </p:spPr>
      </p:pic>
      <p:sp>
        <p:nvSpPr>
          <p:cNvPr id="12" name="오각형 7">
            <a:extLst>
              <a:ext uri="{FF2B5EF4-FFF2-40B4-BE49-F238E27FC236}">
                <a16:creationId xmlns:a16="http://schemas.microsoft.com/office/drawing/2014/main" id="{87661314-8EE8-4721-A58D-9E910140C050}"/>
              </a:ext>
            </a:extLst>
          </p:cNvPr>
          <p:cNvSpPr/>
          <p:nvPr/>
        </p:nvSpPr>
        <p:spPr>
          <a:xfrm rot="5400000">
            <a:off x="-970798" y="2037013"/>
            <a:ext cx="6028661" cy="1954634"/>
          </a:xfrm>
          <a:prstGeom prst="homePlate">
            <a:avLst/>
          </a:prstGeom>
          <a:solidFill>
            <a:srgbClr val="10100A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834BBF7-E0E2-4C46-89C2-21F3DCD1358E}"/>
              </a:ext>
            </a:extLst>
          </p:cNvPr>
          <p:cNvCxnSpPr>
            <a:cxnSpLocks/>
          </p:cNvCxnSpPr>
          <p:nvPr/>
        </p:nvCxnSpPr>
        <p:spPr>
          <a:xfrm>
            <a:off x="1194709" y="4276705"/>
            <a:ext cx="1697781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8D8DF7-ACEC-45BF-92CC-7D798DBB2101}"/>
              </a:ext>
            </a:extLst>
          </p:cNvPr>
          <p:cNvCxnSpPr>
            <a:cxnSpLocks/>
          </p:cNvCxnSpPr>
          <p:nvPr/>
        </p:nvCxnSpPr>
        <p:spPr>
          <a:xfrm>
            <a:off x="1216189" y="922439"/>
            <a:ext cx="1676301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A4B8E03-6A2C-480F-83EC-65B40633AF9C}"/>
              </a:ext>
            </a:extLst>
          </p:cNvPr>
          <p:cNvSpPr txBox="1"/>
          <p:nvPr/>
        </p:nvSpPr>
        <p:spPr>
          <a:xfrm>
            <a:off x="1216189" y="2448004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005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36A32A-034C-44D6-85C8-CF2CDE527EC5}"/>
              </a:ext>
            </a:extLst>
          </p:cNvPr>
          <p:cNvSpPr txBox="1"/>
          <p:nvPr/>
        </p:nvSpPr>
        <p:spPr>
          <a:xfrm>
            <a:off x="1194709" y="3034877"/>
            <a:ext cx="1826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기술개요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- </a:t>
            </a:r>
            <a:r>
              <a:rPr lang="ko-KR" altLang="en-US" sz="3200" dirty="0">
                <a:solidFill>
                  <a:schemeClr val="bg1"/>
                </a:solidFill>
              </a:rPr>
              <a:t>딥러닝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F402CF1-B1B6-4654-A7C9-00D965CABF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662" y="1228136"/>
            <a:ext cx="973494" cy="91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04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3464" y="347347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005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기술개요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딥러닝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73382" y="532013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전처리 과정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437004" y="1872299"/>
            <a:ext cx="0" cy="3529009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8">
            <a:extLst>
              <a:ext uri="{FF2B5EF4-FFF2-40B4-BE49-F238E27FC236}">
                <a16:creationId xmlns:a16="http://schemas.microsoft.com/office/drawing/2014/main" id="{4C9EFE5F-63D0-4740-83D9-5F4F6B660D30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chemeClr val="bg1"/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" name="그룹 32">
              <a:extLst>
                <a:ext uri="{FF2B5EF4-FFF2-40B4-BE49-F238E27FC236}">
                  <a16:creationId xmlns:a16="http://schemas.microsoft.com/office/drawing/2014/main" id="{A38E9540-63A0-46DF-8E7B-3213CA515006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35" name="오각형 35">
                <a:extLst>
                  <a:ext uri="{FF2B5EF4-FFF2-40B4-BE49-F238E27FC236}">
                    <a16:creationId xmlns:a16="http://schemas.microsoft.com/office/drawing/2014/main" id="{CDD7900B-02AE-4B5E-BC51-9E447559454B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FD3D8997-8FEB-428B-B858-6D353C42C728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65A5D7CF-D835-43B6-9975-F176A01BBE97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381971C-80EF-4FC2-B3E5-F2034E1A2C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4BE514A0-94F8-40DF-8F59-244AAF60D8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547" y="413076"/>
            <a:ext cx="459648" cy="431638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D59732C3-67C9-4889-B834-66DAACD4C5E3}"/>
              </a:ext>
            </a:extLst>
          </p:cNvPr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3E5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94656D-BAA4-40E5-910F-7BA138E321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54" y="2119619"/>
            <a:ext cx="2454517" cy="23496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EAF68FF-8560-4A5C-ABE1-5E3F62D78C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37" y="2119617"/>
            <a:ext cx="2779363" cy="23496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D51D352-8927-4A56-9E49-52D40BE2DF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366" y="2119618"/>
            <a:ext cx="2859715" cy="23496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C3D1B6-DAA0-4E81-967E-5F33587F8138}"/>
              </a:ext>
            </a:extLst>
          </p:cNvPr>
          <p:cNvSpPr txBox="1"/>
          <p:nvPr/>
        </p:nvSpPr>
        <p:spPr>
          <a:xfrm>
            <a:off x="1691450" y="4756775"/>
            <a:ext cx="127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객체 추출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8FB9FD-9DE4-4BD6-B59D-CD680FA4B3AF}"/>
              </a:ext>
            </a:extLst>
          </p:cNvPr>
          <p:cNvSpPr txBox="1"/>
          <p:nvPr/>
        </p:nvSpPr>
        <p:spPr>
          <a:xfrm>
            <a:off x="5318756" y="4756775"/>
            <a:ext cx="127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배경 제거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9A378E-F7BD-48C3-AA2B-E8CE18DAE103}"/>
              </a:ext>
            </a:extLst>
          </p:cNvPr>
          <p:cNvSpPr txBox="1"/>
          <p:nvPr/>
        </p:nvSpPr>
        <p:spPr>
          <a:xfrm>
            <a:off x="9056382" y="4756775"/>
            <a:ext cx="158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분류 및 저장</a:t>
            </a:r>
          </a:p>
        </p:txBody>
      </p:sp>
    </p:spTree>
    <p:extLst>
      <p:ext uri="{BB962C8B-B14F-4D97-AF65-F5344CB8AC3E}">
        <p14:creationId xmlns:p14="http://schemas.microsoft.com/office/powerpoint/2010/main" val="2325612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3464" y="347347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005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기술개요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딥러닝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전처리 예시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437004" y="2127672"/>
            <a:ext cx="0" cy="3529009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8">
            <a:extLst>
              <a:ext uri="{FF2B5EF4-FFF2-40B4-BE49-F238E27FC236}">
                <a16:creationId xmlns:a16="http://schemas.microsoft.com/office/drawing/2014/main" id="{4C9EFE5F-63D0-4740-83D9-5F4F6B660D30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chemeClr val="bg1"/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" name="그룹 32">
              <a:extLst>
                <a:ext uri="{FF2B5EF4-FFF2-40B4-BE49-F238E27FC236}">
                  <a16:creationId xmlns:a16="http://schemas.microsoft.com/office/drawing/2014/main" id="{A38E9540-63A0-46DF-8E7B-3213CA515006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35" name="오각형 35">
                <a:extLst>
                  <a:ext uri="{FF2B5EF4-FFF2-40B4-BE49-F238E27FC236}">
                    <a16:creationId xmlns:a16="http://schemas.microsoft.com/office/drawing/2014/main" id="{CDD7900B-02AE-4B5E-BC51-9E447559454B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FD3D8997-8FEB-428B-B858-6D353C42C728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65A5D7CF-D835-43B6-9975-F176A01BBE97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381971C-80EF-4FC2-B3E5-F2034E1A2C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4BE514A0-94F8-40DF-8F59-244AAF60D8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547" y="413076"/>
            <a:ext cx="459648" cy="431638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D59732C3-67C9-4889-B834-66DAACD4C5E3}"/>
              </a:ext>
            </a:extLst>
          </p:cNvPr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3E5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BF58AC-519C-4F15-B52B-9922A6F8DF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15" y="1227831"/>
            <a:ext cx="1812693" cy="14203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242798-063C-47F0-ACC4-72ED6640A6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118" y="1225594"/>
            <a:ext cx="2050617" cy="14623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396BCD-D339-4C5E-81A4-D66D1E51C2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49" y="1218065"/>
            <a:ext cx="2892573" cy="14774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316B27-B084-4198-9DF1-7950279939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553" y="1205761"/>
            <a:ext cx="2685830" cy="14651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4DAF09-F463-441F-A649-7194BA5F784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14" y="2850159"/>
            <a:ext cx="1754694" cy="25208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4EE22C8-718F-4C8E-8F0D-816E0006E7E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118" y="2850159"/>
            <a:ext cx="1823819" cy="25208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8DCD84F-9D09-433D-90EA-A867303357D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49" y="2934050"/>
            <a:ext cx="2861422" cy="165682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C497A80-4A6F-464B-98F7-85EB791B7FF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553" y="2850159"/>
            <a:ext cx="1090568" cy="233105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17BAAE-2DDC-4123-8B30-BE62A7A3E2E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14" y="5573062"/>
            <a:ext cx="2560127" cy="11420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E0703C0-4A14-43D3-BC48-0F3EF8633EC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874" y="5533263"/>
            <a:ext cx="2560124" cy="119713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52BCC06-47B7-4B0F-BBE0-597FF51C4C1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310" y="5533263"/>
            <a:ext cx="2046758" cy="118189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3CC7075-8F70-4210-97CB-D1E2DB9A85B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380" y="5533263"/>
            <a:ext cx="2396210" cy="11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12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3464" y="347347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005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기술개요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딥러닝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3506" y="5193185"/>
            <a:ext cx="2028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400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ResNet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Model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437004" y="2127672"/>
            <a:ext cx="0" cy="3529009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C9EFE5F-63D0-4740-83D9-5F4F6B660D30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chemeClr val="bg1"/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38E9540-63A0-46DF-8E7B-3213CA515006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35" name="오각형 35">
                <a:extLst>
                  <a:ext uri="{FF2B5EF4-FFF2-40B4-BE49-F238E27FC236}">
                    <a16:creationId xmlns:a16="http://schemas.microsoft.com/office/drawing/2014/main" id="{CDD7900B-02AE-4B5E-BC51-9E447559454B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FD3D8997-8FEB-428B-B858-6D353C42C728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65A5D7CF-D835-43B6-9975-F176A01BBE97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381971C-80EF-4FC2-B3E5-F2034E1A2C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4BE514A0-94F8-40DF-8F59-244AAF60D8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547" y="413076"/>
            <a:ext cx="459648" cy="431638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D59732C3-67C9-4889-B834-66DAACD4C5E3}"/>
              </a:ext>
            </a:extLst>
          </p:cNvPr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3E5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41990" y="5193184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EfficientNet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Model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42CEBC-373D-4BB9-AB94-C2128F3EC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31" y="1750879"/>
            <a:ext cx="3969391" cy="29770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F06B13-2F98-46DF-9280-AE13573C6F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76" y="1750879"/>
            <a:ext cx="4218942" cy="316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12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53597C-9831-4F1C-82D0-A0917F1F32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오각형 7">
            <a:extLst>
              <a:ext uri="{FF2B5EF4-FFF2-40B4-BE49-F238E27FC236}">
                <a16:creationId xmlns:a16="http://schemas.microsoft.com/office/drawing/2014/main" id="{D211B4F7-98E5-42D5-8340-27FDDFBE3DB2}"/>
              </a:ext>
            </a:extLst>
          </p:cNvPr>
          <p:cNvSpPr/>
          <p:nvPr/>
        </p:nvSpPr>
        <p:spPr>
          <a:xfrm rot="5400000">
            <a:off x="-970798" y="2037013"/>
            <a:ext cx="6028661" cy="1954634"/>
          </a:xfrm>
          <a:prstGeom prst="homePlate">
            <a:avLst/>
          </a:prstGeom>
          <a:solidFill>
            <a:srgbClr val="10100A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104199-BBCA-474A-9D2C-702AB12760B9}"/>
              </a:ext>
            </a:extLst>
          </p:cNvPr>
          <p:cNvCxnSpPr>
            <a:cxnSpLocks/>
          </p:cNvCxnSpPr>
          <p:nvPr/>
        </p:nvCxnSpPr>
        <p:spPr>
          <a:xfrm>
            <a:off x="1194709" y="4276705"/>
            <a:ext cx="1697781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2D32449-65BB-43FA-944D-7559C0526217}"/>
              </a:ext>
            </a:extLst>
          </p:cNvPr>
          <p:cNvCxnSpPr>
            <a:cxnSpLocks/>
          </p:cNvCxnSpPr>
          <p:nvPr/>
        </p:nvCxnSpPr>
        <p:spPr>
          <a:xfrm>
            <a:off x="1216189" y="922439"/>
            <a:ext cx="1676301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952456D-6D96-445C-863E-14E0070685AF}"/>
              </a:ext>
            </a:extLst>
          </p:cNvPr>
          <p:cNvSpPr txBox="1"/>
          <p:nvPr/>
        </p:nvSpPr>
        <p:spPr>
          <a:xfrm>
            <a:off x="1216189" y="2448004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006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CC089B-A1DE-41ED-8D6F-557FB2CB94BD}"/>
              </a:ext>
            </a:extLst>
          </p:cNvPr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모델학습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FD6DFF3-7F18-4E03-9AC4-F2C01EA2FB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662" y="1228136"/>
            <a:ext cx="973494" cy="91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67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3464" y="347347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모델 학습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51064" y="255018"/>
            <a:ext cx="3918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ResNet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모델 </a:t>
            </a:r>
            <a:r>
              <a:rPr lang="ko-KR" altLang="en-US" sz="2400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하이퍼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파라미터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523D9C8-ACE6-459B-A764-E3F974FC832F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chemeClr val="bg1"/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08B68A4-C493-4E93-B477-460784F84398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33" name="오각형 35">
                <a:extLst>
                  <a:ext uri="{FF2B5EF4-FFF2-40B4-BE49-F238E27FC236}">
                    <a16:creationId xmlns:a16="http://schemas.microsoft.com/office/drawing/2014/main" id="{4101C9B3-4F32-4F90-AEFF-43A90F2ACB61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EC1FF000-E94F-432B-B9BE-F2350918D25F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F650DD29-707C-4BE1-8113-AC2CBCA96B98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9156A6D-9C8E-42EB-9FAD-0E383E66F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A0D1F6B2-BFCF-439B-B058-B71122795C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547" y="413076"/>
            <a:ext cx="459648" cy="431638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D4CB2325-21D0-4B12-AF55-6101C685A725}"/>
              </a:ext>
            </a:extLst>
          </p:cNvPr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3E5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4442" y="1466335"/>
            <a:ext cx="1009135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이미지 크기</a:t>
            </a:r>
            <a:r>
              <a:rPr lang="en-US" altLang="ko-KR" sz="1600" dirty="0"/>
              <a:t>: 224 x 224</a:t>
            </a:r>
          </a:p>
          <a:p>
            <a:endParaRPr lang="en-US" altLang="ko-KR" sz="1600" dirty="0"/>
          </a:p>
          <a:p>
            <a:r>
              <a:rPr lang="ko-KR" altLang="en-US" sz="1600" dirty="0"/>
              <a:t>배치 사이즈</a:t>
            </a:r>
            <a:r>
              <a:rPr lang="en-US" altLang="ko-KR" sz="1600" dirty="0"/>
              <a:t>: 32 (64</a:t>
            </a:r>
            <a:r>
              <a:rPr lang="ko-KR" altLang="en-US" sz="1600" dirty="0"/>
              <a:t>에서 </a:t>
            </a:r>
            <a:r>
              <a:rPr lang="en-US" altLang="ko-KR" sz="1600" dirty="0"/>
              <a:t>GPU </a:t>
            </a:r>
            <a:r>
              <a:rPr lang="ko-KR" altLang="en-US" sz="1600" dirty="0"/>
              <a:t>메모리부족으로 인해 </a:t>
            </a:r>
            <a:r>
              <a:rPr lang="en-US" altLang="ko-KR" sz="1600" dirty="0"/>
              <a:t>32</a:t>
            </a:r>
            <a:r>
              <a:rPr lang="ko-KR" altLang="en-US" sz="1600" dirty="0"/>
              <a:t>로 줄임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 err="1"/>
              <a:t>학습률</a:t>
            </a:r>
            <a:r>
              <a:rPr lang="en-US" altLang="ko-KR" sz="1600" dirty="0"/>
              <a:t>: 0.001</a:t>
            </a:r>
          </a:p>
          <a:p>
            <a:endParaRPr lang="en-US" altLang="ko-KR" sz="1600" dirty="0"/>
          </a:p>
          <a:p>
            <a:r>
              <a:rPr lang="ko-KR" altLang="en-US" sz="1600" dirty="0" err="1"/>
              <a:t>에폭</a:t>
            </a:r>
            <a:r>
              <a:rPr lang="ko-KR" altLang="en-US" sz="1600" dirty="0"/>
              <a:t> 수</a:t>
            </a:r>
            <a:r>
              <a:rPr lang="en-US" altLang="ko-KR" sz="1600" dirty="0"/>
              <a:t>: </a:t>
            </a:r>
            <a:r>
              <a:rPr lang="ko-KR" altLang="en-US" sz="1600" dirty="0"/>
              <a:t>최대 </a:t>
            </a:r>
            <a:r>
              <a:rPr lang="en-US" altLang="ko-KR" sz="1600" dirty="0"/>
              <a:t>100 </a:t>
            </a:r>
            <a:r>
              <a:rPr lang="ko-KR" altLang="en-US" sz="1600" dirty="0"/>
              <a:t>조기 종료 </a:t>
            </a:r>
            <a:r>
              <a:rPr lang="en-US" altLang="ko-KR" sz="1600" dirty="0"/>
              <a:t>patience: 8</a:t>
            </a:r>
          </a:p>
          <a:p>
            <a:endParaRPr lang="en-US" altLang="ko-KR" sz="1600" dirty="0"/>
          </a:p>
          <a:p>
            <a:r>
              <a:rPr lang="ko-KR" altLang="en-US" sz="1600" dirty="0" err="1"/>
              <a:t>학습률</a:t>
            </a:r>
            <a:r>
              <a:rPr lang="ko-KR" altLang="en-US" sz="1600" dirty="0"/>
              <a:t> 스케줄러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ReduceLROnPlateau</a:t>
            </a:r>
            <a:r>
              <a:rPr lang="en-US" altLang="ko-KR" sz="1600" dirty="0"/>
              <a:t> (mode='min', factor=0.2, patience=5, </a:t>
            </a:r>
            <a:r>
              <a:rPr lang="en-US" altLang="ko-KR" sz="1600" dirty="0" err="1"/>
              <a:t>min_lr</a:t>
            </a:r>
            <a:r>
              <a:rPr lang="en-US" altLang="ko-KR" sz="1600" dirty="0"/>
              <a:t>=1e-6) </a:t>
            </a:r>
          </a:p>
          <a:p>
            <a:endParaRPr lang="en-US" altLang="ko-KR" sz="1600" dirty="0"/>
          </a:p>
          <a:p>
            <a:r>
              <a:rPr lang="ko-KR" altLang="en-US" sz="1600" dirty="0"/>
              <a:t>데이터 증강</a:t>
            </a:r>
            <a:r>
              <a:rPr lang="en-US" altLang="ko-KR" sz="1600" dirty="0"/>
              <a:t>:  </a:t>
            </a:r>
            <a:r>
              <a:rPr lang="en-US" altLang="ko-KR" sz="1600" dirty="0" err="1"/>
              <a:t>RandomRotation</a:t>
            </a:r>
            <a:r>
              <a:rPr lang="en-US" altLang="ko-KR" sz="1600" dirty="0"/>
              <a:t>: 40</a:t>
            </a:r>
            <a:r>
              <a:rPr lang="ko-KR" altLang="en-US" sz="1600" dirty="0"/>
              <a:t>도</a:t>
            </a:r>
          </a:p>
          <a:p>
            <a:r>
              <a:rPr lang="en-US" altLang="ko-KR" sz="1600" dirty="0"/>
              <a:t>	      </a:t>
            </a:r>
            <a:r>
              <a:rPr lang="en-US" altLang="ko-KR" sz="1600" dirty="0" err="1"/>
              <a:t>RandomHorizontalFlip</a:t>
            </a:r>
            <a:endParaRPr lang="en-US" altLang="ko-KR" sz="1600" dirty="0"/>
          </a:p>
          <a:p>
            <a:r>
              <a:rPr lang="en-US" altLang="ko-KR" sz="1600" dirty="0"/>
              <a:t>	      </a:t>
            </a:r>
            <a:r>
              <a:rPr lang="en-US" altLang="ko-KR" sz="1600" dirty="0" err="1"/>
              <a:t>RandomVerticalFlip</a:t>
            </a:r>
            <a:endParaRPr lang="en-US" altLang="ko-KR" sz="1600" dirty="0"/>
          </a:p>
          <a:p>
            <a:r>
              <a:rPr lang="en-US" altLang="ko-KR" sz="1600" dirty="0"/>
              <a:t>	      </a:t>
            </a:r>
            <a:r>
              <a:rPr lang="en-US" altLang="ko-KR" sz="1600" dirty="0" err="1"/>
              <a:t>RandomResizedCrop</a:t>
            </a:r>
            <a:r>
              <a:rPr lang="en-US" altLang="ko-KR" sz="1600" dirty="0"/>
              <a:t>: scale=(0.8, 1.0)</a:t>
            </a:r>
          </a:p>
          <a:p>
            <a:r>
              <a:rPr lang="en-US" altLang="ko-KR" sz="1600" dirty="0"/>
              <a:t>	      </a:t>
            </a:r>
            <a:r>
              <a:rPr lang="en-US" altLang="ko-KR" sz="1600" dirty="0" err="1"/>
              <a:t>ColorJitter</a:t>
            </a:r>
            <a:r>
              <a:rPr lang="en-US" altLang="ko-KR" sz="1600" dirty="0"/>
              <a:t>: brightness=0.2, contrast=0.2, saturation=0.2, hue=0.2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87572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3124808" y="1207956"/>
            <a:ext cx="3387114" cy="4777349"/>
            <a:chOff x="2016574" y="721137"/>
            <a:chExt cx="3544164" cy="4777349"/>
          </a:xfrm>
        </p:grpSpPr>
        <p:sp>
          <p:nvSpPr>
            <p:cNvPr id="21" name="TextBox 20"/>
            <p:cNvSpPr txBox="1"/>
            <p:nvPr/>
          </p:nvSpPr>
          <p:spPr>
            <a:xfrm>
              <a:off x="2049518" y="721137"/>
              <a:ext cx="15167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프로젝트 개요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76091" y="1868635"/>
              <a:ext cx="1305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시스템 설계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49518" y="3249637"/>
              <a:ext cx="2018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기술 개요 </a:t>
              </a:r>
              <a:r>
                <a:rPr lang="en-US" altLang="ko-KR" spc="-150" dirty="0">
                  <a:solidFill>
                    <a:schemeClr val="bg1"/>
                  </a:solidFill>
                  <a:latin typeface="+mj-ea"/>
                  <a:ea typeface="+mj-ea"/>
                </a:rPr>
                <a:t>- </a:t>
              </a:r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딥러닝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76091" y="4418544"/>
              <a:ext cx="1093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모델 학습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19344" y="1153309"/>
              <a:ext cx="3541394" cy="62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Wimple bin</a:t>
              </a: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프로젝트의 목표 및 필요성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19344" y="2292941"/>
              <a:ext cx="3541394" cy="901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데이터베이스 구조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웹서비스 흐름도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데이터 수집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016574" y="3707934"/>
              <a:ext cx="3541394" cy="62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err="1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전처리</a:t>
              </a: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 과정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사용한 딥러닝 모델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016574" y="4876841"/>
              <a:ext cx="3541394" cy="62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학습 과정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성능 평가 결과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17846" y="1227831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</a:rPr>
              <a:t>CONTENTS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803633" y="1102690"/>
            <a:ext cx="185788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655EF3A-C29D-4FC0-A59E-E92A59BCEDD4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chemeClr val="bg1"/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A00EC12-0B5C-4348-8CB5-01F821802116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41" name="오각형 35">
                <a:extLst>
                  <a:ext uri="{FF2B5EF4-FFF2-40B4-BE49-F238E27FC236}">
                    <a16:creationId xmlns:a16="http://schemas.microsoft.com/office/drawing/2014/main" id="{E898A895-16EF-4DE8-9C81-DB2B1B428617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4BBFC1E3-5284-453C-A10E-05ADAD8E4C03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46E8EA56-1AFA-4EFE-8EB5-EAC5F6099990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84C459F2-5C5D-4FAF-B33E-9E7D556A4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638E17AA-AA97-4E9F-9E2F-3CBA528C7C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547" y="413076"/>
            <a:ext cx="459648" cy="431638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5051624D-F489-4624-9873-BAA0E8162336}"/>
              </a:ext>
            </a:extLst>
          </p:cNvPr>
          <p:cNvGrpSpPr/>
          <p:nvPr/>
        </p:nvGrpSpPr>
        <p:grpSpPr>
          <a:xfrm>
            <a:off x="6972931" y="1227831"/>
            <a:ext cx="3398238" cy="2588030"/>
            <a:chOff x="2019344" y="721137"/>
            <a:chExt cx="3555804" cy="247076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41E05F0-49F5-49EF-ACC3-BC60E3ED0F5E}"/>
                </a:ext>
              </a:extLst>
            </p:cNvPr>
            <p:cNvSpPr txBox="1"/>
            <p:nvPr/>
          </p:nvSpPr>
          <p:spPr>
            <a:xfrm>
              <a:off x="2049518" y="721137"/>
              <a:ext cx="1717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웹 서비스 시연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C984759-1A21-4C78-AC8D-8E132200434A}"/>
                </a:ext>
              </a:extLst>
            </p:cNvPr>
            <p:cNvSpPr txBox="1"/>
            <p:nvPr/>
          </p:nvSpPr>
          <p:spPr>
            <a:xfrm>
              <a:off x="2049518" y="1894387"/>
              <a:ext cx="14310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결과 및 효과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5C6DF2C-20DD-4EB2-B78F-908ABE60C57C}"/>
                </a:ext>
              </a:extLst>
            </p:cNvPr>
            <p:cNvSpPr txBox="1"/>
            <p:nvPr/>
          </p:nvSpPr>
          <p:spPr>
            <a:xfrm>
              <a:off x="2049518" y="2822569"/>
              <a:ext cx="266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한계점 및 향후 발전 방향</a:t>
              </a:r>
              <a:endParaRPr lang="en-US" altLang="ko-KR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22E5CE4-C58D-4853-9C7D-D661A6C8F8EB}"/>
                </a:ext>
              </a:extLst>
            </p:cNvPr>
            <p:cNvSpPr txBox="1"/>
            <p:nvPr/>
          </p:nvSpPr>
          <p:spPr>
            <a:xfrm>
              <a:off x="2019344" y="1153309"/>
              <a:ext cx="3541394" cy="593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사용자 인터페이스 소개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기능 소개 </a:t>
              </a:r>
              <a:r>
                <a:rPr lang="en-US" altLang="ko-KR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- </a:t>
              </a:r>
              <a:r>
                <a:rPr lang="ko-KR" altLang="en-US" sz="1400" spc="-150" dirty="0" err="1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백엔드</a:t>
              </a:r>
              <a:endPara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FFD654-8895-4F5E-9E48-42FE14A0AEE6}"/>
                </a:ext>
              </a:extLst>
            </p:cNvPr>
            <p:cNvSpPr txBox="1"/>
            <p:nvPr/>
          </p:nvSpPr>
          <p:spPr>
            <a:xfrm>
              <a:off x="2033754" y="2328701"/>
              <a:ext cx="3541394" cy="341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탄소 배출량 및 재활용 가치 환산 결과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4690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3464" y="347347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모델 학습</a:t>
            </a:r>
          </a:p>
        </p:txBody>
      </p:sp>
      <p:grpSp>
        <p:nvGrpSpPr>
          <p:cNvPr id="2" name="그룹 29">
            <a:extLst>
              <a:ext uri="{FF2B5EF4-FFF2-40B4-BE49-F238E27FC236}">
                <a16:creationId xmlns:a16="http://schemas.microsoft.com/office/drawing/2014/main" id="{C523D9C8-ACE6-459B-A764-E3F974FC832F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chemeClr val="bg1"/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" name="그룹 30">
              <a:extLst>
                <a:ext uri="{FF2B5EF4-FFF2-40B4-BE49-F238E27FC236}">
                  <a16:creationId xmlns:a16="http://schemas.microsoft.com/office/drawing/2014/main" id="{308B68A4-C493-4E93-B477-460784F84398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33" name="오각형 35">
                <a:extLst>
                  <a:ext uri="{FF2B5EF4-FFF2-40B4-BE49-F238E27FC236}">
                    <a16:creationId xmlns:a16="http://schemas.microsoft.com/office/drawing/2014/main" id="{4101C9B3-4F32-4F90-AEFF-43A90F2ACB61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EC1FF000-E94F-432B-B9BE-F2350918D25F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F650DD29-707C-4BE1-8113-AC2CBCA96B98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9156A6D-9C8E-42EB-9FAD-0E383E66F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A0D1F6B2-BFCF-439B-B058-B71122795C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547" y="413076"/>
            <a:ext cx="459648" cy="431638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D4CB2325-21D0-4B12-AF55-6101C685A725}"/>
              </a:ext>
            </a:extLst>
          </p:cNvPr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3E5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46203" y="1473187"/>
            <a:ext cx="842730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이미지 크기</a:t>
            </a:r>
            <a:r>
              <a:rPr lang="en-US" altLang="ko-KR" sz="1600" dirty="0"/>
              <a:t>: 300 x 300(</a:t>
            </a:r>
            <a:r>
              <a:rPr lang="ko-KR" altLang="en-US" sz="1600" dirty="0"/>
              <a:t>입력</a:t>
            </a:r>
            <a:r>
              <a:rPr lang="en-US" altLang="ko-KR" sz="1600" dirty="0"/>
              <a:t>), 224 x 224(</a:t>
            </a:r>
            <a:r>
              <a:rPr lang="ko-KR" altLang="en-US" sz="1600" dirty="0"/>
              <a:t>랜덤 </a:t>
            </a:r>
            <a:r>
              <a:rPr lang="ko-KR" altLang="en-US" sz="1600" dirty="0" err="1"/>
              <a:t>크롭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/>
              <a:t>배치 사이즈</a:t>
            </a:r>
            <a:r>
              <a:rPr lang="en-US" altLang="ko-KR" sz="1600" dirty="0"/>
              <a:t>: 32 (64</a:t>
            </a:r>
            <a:r>
              <a:rPr lang="ko-KR" altLang="en-US" sz="1600" dirty="0"/>
              <a:t>에서 </a:t>
            </a:r>
            <a:r>
              <a:rPr lang="en-US" altLang="ko-KR" sz="1600" dirty="0"/>
              <a:t>GPU </a:t>
            </a:r>
            <a:r>
              <a:rPr lang="ko-KR" altLang="en-US" sz="1600" dirty="0"/>
              <a:t>메모리부족으로 인해 </a:t>
            </a:r>
            <a:r>
              <a:rPr lang="en-US" altLang="ko-KR" sz="1600" dirty="0"/>
              <a:t>32</a:t>
            </a:r>
            <a:r>
              <a:rPr lang="ko-KR" altLang="en-US" sz="1600" dirty="0"/>
              <a:t>로 줄임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 err="1"/>
              <a:t>학습률</a:t>
            </a:r>
            <a:r>
              <a:rPr lang="en-US" altLang="ko-KR" sz="1600" dirty="0"/>
              <a:t>: 0.0001</a:t>
            </a:r>
          </a:p>
          <a:p>
            <a:endParaRPr lang="en-US" altLang="ko-KR" sz="1600" dirty="0"/>
          </a:p>
          <a:p>
            <a:r>
              <a:rPr lang="ko-KR" altLang="en-US" sz="1600" dirty="0" err="1"/>
              <a:t>에폭</a:t>
            </a:r>
            <a:r>
              <a:rPr lang="ko-KR" altLang="en-US" sz="1600" dirty="0"/>
              <a:t> 수</a:t>
            </a:r>
            <a:r>
              <a:rPr lang="en-US" altLang="ko-KR" sz="1600" dirty="0"/>
              <a:t>: </a:t>
            </a:r>
            <a:r>
              <a:rPr lang="ko-KR" altLang="en-US" sz="1600" dirty="0"/>
              <a:t>최대 </a:t>
            </a:r>
            <a:r>
              <a:rPr lang="en-US" altLang="ko-KR" sz="1600" dirty="0"/>
              <a:t>100 </a:t>
            </a:r>
            <a:r>
              <a:rPr lang="ko-KR" altLang="en-US" sz="1600" dirty="0"/>
              <a:t>조기 종료 </a:t>
            </a:r>
            <a:r>
              <a:rPr lang="en-US" altLang="ko-KR" sz="1600" dirty="0"/>
              <a:t>patience: 8</a:t>
            </a:r>
          </a:p>
          <a:p>
            <a:endParaRPr lang="en-US" altLang="ko-KR" sz="1600" dirty="0"/>
          </a:p>
          <a:p>
            <a:r>
              <a:rPr lang="ko-KR" altLang="en-US" sz="1600" dirty="0" err="1"/>
              <a:t>학습률</a:t>
            </a:r>
            <a:r>
              <a:rPr lang="ko-KR" altLang="en-US" sz="1600" dirty="0"/>
              <a:t> 스케줄러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ReduceLROnPlateau</a:t>
            </a:r>
            <a:r>
              <a:rPr lang="en-US" altLang="ko-KR" sz="1600" dirty="0"/>
              <a:t> (mode='min', factor=0.5, patience=3, </a:t>
            </a:r>
            <a:r>
              <a:rPr lang="en-US" altLang="ko-KR" sz="1600" dirty="0" err="1"/>
              <a:t>min_lr</a:t>
            </a:r>
            <a:r>
              <a:rPr lang="en-US" altLang="ko-KR" sz="1600" dirty="0"/>
              <a:t>=1e-6) </a:t>
            </a:r>
          </a:p>
          <a:p>
            <a:endParaRPr lang="en-US" altLang="ko-KR" sz="1600" dirty="0"/>
          </a:p>
          <a:p>
            <a:r>
              <a:rPr lang="ko-KR" altLang="en-US" sz="1600" dirty="0"/>
              <a:t>데이터 증강</a:t>
            </a:r>
            <a:r>
              <a:rPr lang="en-US" altLang="ko-KR" sz="1600" dirty="0"/>
              <a:t>:  </a:t>
            </a:r>
            <a:r>
              <a:rPr lang="en-US" altLang="ko-KR" sz="1600" dirty="0" err="1"/>
              <a:t>RandomRotation</a:t>
            </a:r>
            <a:r>
              <a:rPr lang="en-US" altLang="ko-KR" sz="1600" dirty="0"/>
              <a:t>: 20</a:t>
            </a:r>
            <a:r>
              <a:rPr lang="ko-KR" altLang="en-US" sz="1600" dirty="0"/>
              <a:t>도</a:t>
            </a:r>
            <a:endParaRPr lang="en-US" altLang="ko-KR" sz="1600" dirty="0"/>
          </a:p>
          <a:p>
            <a:r>
              <a:rPr lang="en-US" altLang="ko-KR" sz="1600" dirty="0"/>
              <a:t>	      </a:t>
            </a:r>
            <a:r>
              <a:rPr lang="en-US" altLang="ko-KR" sz="1600" dirty="0" err="1"/>
              <a:t>RandomHorizontalFlip</a:t>
            </a:r>
            <a:endParaRPr lang="ko-KR" altLang="en-US" sz="1600" dirty="0"/>
          </a:p>
          <a:p>
            <a:r>
              <a:rPr lang="en-US" altLang="ko-KR" sz="1600" dirty="0"/>
              <a:t>	      </a:t>
            </a:r>
            <a:r>
              <a:rPr lang="en-US" altLang="ko-KR" sz="1600" dirty="0" err="1"/>
              <a:t>RandomResizedCrop</a:t>
            </a:r>
            <a:r>
              <a:rPr lang="en-US" altLang="ko-KR" sz="1600" dirty="0"/>
              <a:t>: 224</a:t>
            </a:r>
          </a:p>
          <a:p>
            <a:endParaRPr lang="en-US" altLang="ko-KR" sz="1600" dirty="0"/>
          </a:p>
          <a:p>
            <a:r>
              <a:rPr lang="ko-KR" altLang="en-US" sz="1600" dirty="0" err="1"/>
              <a:t>드롭아웃</a:t>
            </a:r>
            <a:r>
              <a:rPr lang="ko-KR" altLang="en-US" sz="1600" dirty="0"/>
              <a:t> </a:t>
            </a:r>
            <a:r>
              <a:rPr lang="en-US" altLang="ko-KR" sz="1600" dirty="0"/>
              <a:t>: 0.5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29788" y="279731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EfficientNet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모델 </a:t>
            </a:r>
            <a:r>
              <a:rPr lang="ko-KR" altLang="en-US" sz="2400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하이퍼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파라미터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7572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3464" y="347347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모델 학습</a:t>
            </a:r>
          </a:p>
        </p:txBody>
      </p:sp>
      <p:grpSp>
        <p:nvGrpSpPr>
          <p:cNvPr id="2" name="그룹 29">
            <a:extLst>
              <a:ext uri="{FF2B5EF4-FFF2-40B4-BE49-F238E27FC236}">
                <a16:creationId xmlns:a16="http://schemas.microsoft.com/office/drawing/2014/main" id="{C523D9C8-ACE6-459B-A764-E3F974FC832F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chemeClr val="bg1"/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" name="그룹 30">
              <a:extLst>
                <a:ext uri="{FF2B5EF4-FFF2-40B4-BE49-F238E27FC236}">
                  <a16:creationId xmlns:a16="http://schemas.microsoft.com/office/drawing/2014/main" id="{308B68A4-C493-4E93-B477-460784F84398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33" name="오각형 35">
                <a:extLst>
                  <a:ext uri="{FF2B5EF4-FFF2-40B4-BE49-F238E27FC236}">
                    <a16:creationId xmlns:a16="http://schemas.microsoft.com/office/drawing/2014/main" id="{4101C9B3-4F32-4F90-AEFF-43A90F2ACB61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EC1FF000-E94F-432B-B9BE-F2350918D25F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F650DD29-707C-4BE1-8113-AC2CBCA96B98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9156A6D-9C8E-42EB-9FAD-0E383E66F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A0D1F6B2-BFCF-439B-B058-B71122795C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547" y="413076"/>
            <a:ext cx="459648" cy="431638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D4CB2325-21D0-4B12-AF55-6101C685A725}"/>
              </a:ext>
            </a:extLst>
          </p:cNvPr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3E5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42087" y="1470669"/>
            <a:ext cx="974536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이미지 크기</a:t>
            </a:r>
            <a:r>
              <a:rPr lang="en-US" altLang="ko-KR" sz="1600" dirty="0"/>
              <a:t>: 300 x 300(</a:t>
            </a:r>
            <a:r>
              <a:rPr lang="ko-KR" altLang="en-US" sz="1600" dirty="0"/>
              <a:t>입력</a:t>
            </a:r>
            <a:r>
              <a:rPr lang="en-US" altLang="ko-KR" sz="1600" dirty="0"/>
              <a:t>), 224 x 224(</a:t>
            </a:r>
            <a:r>
              <a:rPr lang="ko-KR" altLang="en-US" sz="1600" dirty="0"/>
              <a:t>랜덤 </a:t>
            </a:r>
            <a:r>
              <a:rPr lang="ko-KR" altLang="en-US" sz="1600" dirty="0" err="1"/>
              <a:t>크롭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/>
              <a:t>배치 사이즈</a:t>
            </a:r>
            <a:r>
              <a:rPr lang="en-US" altLang="ko-KR" sz="1600" dirty="0"/>
              <a:t>: 32 (64</a:t>
            </a:r>
            <a:r>
              <a:rPr lang="ko-KR" altLang="en-US" sz="1600" dirty="0"/>
              <a:t>에서 </a:t>
            </a:r>
            <a:r>
              <a:rPr lang="en-US" altLang="ko-KR" sz="1600" dirty="0"/>
              <a:t>GPU </a:t>
            </a:r>
            <a:r>
              <a:rPr lang="ko-KR" altLang="en-US" sz="1600" dirty="0"/>
              <a:t>메모리부족으로 인해 </a:t>
            </a:r>
            <a:r>
              <a:rPr lang="en-US" altLang="ko-KR" sz="1600" dirty="0"/>
              <a:t>32</a:t>
            </a:r>
            <a:r>
              <a:rPr lang="ko-KR" altLang="en-US" sz="1600" dirty="0"/>
              <a:t>로 줄임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 err="1"/>
              <a:t>학습률</a:t>
            </a:r>
            <a:r>
              <a:rPr lang="en-US" altLang="ko-KR" sz="1600" dirty="0"/>
              <a:t>: 0.0001</a:t>
            </a:r>
          </a:p>
          <a:p>
            <a:endParaRPr lang="en-US" altLang="ko-KR" sz="1600" dirty="0"/>
          </a:p>
          <a:p>
            <a:r>
              <a:rPr lang="ko-KR" altLang="en-US" sz="1600" dirty="0" err="1"/>
              <a:t>에폭</a:t>
            </a:r>
            <a:r>
              <a:rPr lang="ko-KR" altLang="en-US" sz="1600" dirty="0"/>
              <a:t> 수</a:t>
            </a:r>
            <a:r>
              <a:rPr lang="en-US" altLang="ko-KR" sz="1600" dirty="0"/>
              <a:t>: </a:t>
            </a:r>
            <a:r>
              <a:rPr lang="ko-KR" altLang="en-US" sz="1600" dirty="0"/>
              <a:t>최대 </a:t>
            </a:r>
            <a:r>
              <a:rPr lang="en-US" altLang="ko-KR" sz="1600" dirty="0"/>
              <a:t>100 </a:t>
            </a:r>
            <a:r>
              <a:rPr lang="ko-KR" altLang="en-US" sz="1600" dirty="0"/>
              <a:t>조기 종료 </a:t>
            </a:r>
            <a:r>
              <a:rPr lang="en-US" altLang="ko-KR" sz="1600" dirty="0"/>
              <a:t>patience: 8</a:t>
            </a:r>
          </a:p>
          <a:p>
            <a:endParaRPr lang="en-US" altLang="ko-KR" sz="1600" dirty="0"/>
          </a:p>
          <a:p>
            <a:r>
              <a:rPr lang="ko-KR" altLang="en-US" sz="1600" dirty="0" err="1"/>
              <a:t>학습률</a:t>
            </a:r>
            <a:r>
              <a:rPr lang="ko-KR" altLang="en-US" sz="1600" dirty="0"/>
              <a:t> 스케줄러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ReduceLROnPlateau</a:t>
            </a:r>
            <a:r>
              <a:rPr lang="en-US" altLang="ko-KR" sz="1600" dirty="0"/>
              <a:t> (mode='min', factor=0.5, patience=3, </a:t>
            </a:r>
            <a:r>
              <a:rPr lang="en-US" altLang="ko-KR" sz="1600" dirty="0" err="1"/>
              <a:t>min_lr</a:t>
            </a:r>
            <a:r>
              <a:rPr lang="en-US" altLang="ko-KR" sz="1600" dirty="0"/>
              <a:t>=1e-6) </a:t>
            </a:r>
          </a:p>
          <a:p>
            <a:endParaRPr lang="en-US" altLang="ko-KR" sz="1600" dirty="0"/>
          </a:p>
          <a:p>
            <a:r>
              <a:rPr lang="ko-KR" altLang="en-US" sz="1600" dirty="0"/>
              <a:t>데이터 증강</a:t>
            </a:r>
            <a:r>
              <a:rPr lang="en-US" altLang="ko-KR" sz="1600" dirty="0"/>
              <a:t>:  </a:t>
            </a:r>
            <a:r>
              <a:rPr lang="en-US" altLang="ko-KR" sz="1600" dirty="0" err="1"/>
              <a:t>RandomRotation</a:t>
            </a:r>
            <a:r>
              <a:rPr lang="en-US" altLang="ko-KR" sz="1600" dirty="0"/>
              <a:t>: 20</a:t>
            </a:r>
            <a:r>
              <a:rPr lang="ko-KR" altLang="en-US" sz="1600" dirty="0"/>
              <a:t>도</a:t>
            </a:r>
            <a:endParaRPr lang="en-US" altLang="ko-KR" sz="1600" dirty="0"/>
          </a:p>
          <a:p>
            <a:r>
              <a:rPr lang="en-US" altLang="ko-KR" sz="1600" dirty="0"/>
              <a:t>	      </a:t>
            </a:r>
            <a:r>
              <a:rPr lang="en-US" altLang="ko-KR" sz="1600" dirty="0" err="1"/>
              <a:t>RandomHorizontalFlip</a:t>
            </a:r>
            <a:endParaRPr lang="ko-KR" altLang="en-US" sz="1600" dirty="0"/>
          </a:p>
          <a:p>
            <a:r>
              <a:rPr lang="en-US" altLang="ko-KR" sz="1600" dirty="0"/>
              <a:t>	      </a:t>
            </a:r>
            <a:r>
              <a:rPr lang="en-US" altLang="ko-KR" sz="1600" dirty="0" err="1"/>
              <a:t>RandomResizedCrop</a:t>
            </a:r>
            <a:r>
              <a:rPr lang="en-US" altLang="ko-KR" sz="1600" dirty="0"/>
              <a:t>: 224</a:t>
            </a:r>
          </a:p>
          <a:p>
            <a:endParaRPr lang="en-US" altLang="ko-KR" sz="1600" dirty="0"/>
          </a:p>
          <a:p>
            <a:r>
              <a:rPr lang="ko-KR" altLang="en-US" sz="1600" dirty="0" err="1"/>
              <a:t>드롭아웃</a:t>
            </a:r>
            <a:r>
              <a:rPr lang="ko-KR" altLang="en-US" sz="1600" dirty="0"/>
              <a:t> </a:t>
            </a:r>
            <a:r>
              <a:rPr lang="en-US" altLang="ko-KR" sz="1600" dirty="0"/>
              <a:t>: 0.5</a:t>
            </a:r>
          </a:p>
          <a:p>
            <a:endParaRPr lang="en-US" altLang="ko-KR" sz="1600" dirty="0"/>
          </a:p>
          <a:p>
            <a:r>
              <a:rPr lang="ko-KR" altLang="en-US" sz="1600" dirty="0"/>
              <a:t>클래스 가중치</a:t>
            </a:r>
            <a:r>
              <a:rPr lang="en-US" altLang="ko-KR" sz="1600" dirty="0"/>
              <a:t>: </a:t>
            </a:r>
            <a:r>
              <a:rPr lang="ko-KR" altLang="en-US" sz="1600" dirty="0"/>
              <a:t>훈련 데이터의 클래스 분포에 따라 자동으로 계산 </a:t>
            </a:r>
            <a:r>
              <a:rPr lang="en-US" altLang="ko-KR" sz="1600" dirty="0"/>
              <a:t>(‘balanced’)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72123" y="271494"/>
            <a:ext cx="5334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EfficientNet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-weight 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모델 </a:t>
            </a:r>
            <a:r>
              <a:rPr lang="ko-KR" altLang="en-US" sz="2400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하이퍼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파라미터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7572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3464" y="347347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모델 학습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성능 평가 결과</a:t>
            </a:r>
          </a:p>
        </p:txBody>
      </p:sp>
      <p:grpSp>
        <p:nvGrpSpPr>
          <p:cNvPr id="2" name="그룹 29">
            <a:extLst>
              <a:ext uri="{FF2B5EF4-FFF2-40B4-BE49-F238E27FC236}">
                <a16:creationId xmlns:a16="http://schemas.microsoft.com/office/drawing/2014/main" id="{C523D9C8-ACE6-459B-A764-E3F974FC832F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chemeClr val="bg1"/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" name="그룹 30">
              <a:extLst>
                <a:ext uri="{FF2B5EF4-FFF2-40B4-BE49-F238E27FC236}">
                  <a16:creationId xmlns:a16="http://schemas.microsoft.com/office/drawing/2014/main" id="{308B68A4-C493-4E93-B477-460784F84398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33" name="오각형 35">
                <a:extLst>
                  <a:ext uri="{FF2B5EF4-FFF2-40B4-BE49-F238E27FC236}">
                    <a16:creationId xmlns:a16="http://schemas.microsoft.com/office/drawing/2014/main" id="{4101C9B3-4F32-4F90-AEFF-43A90F2ACB61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EC1FF000-E94F-432B-B9BE-F2350918D25F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F650DD29-707C-4BE1-8113-AC2CBCA96B98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9156A6D-9C8E-42EB-9FAD-0E383E66F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A0D1F6B2-BFCF-439B-B058-B71122795C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547" y="413076"/>
            <a:ext cx="459648" cy="431638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D4CB2325-21D0-4B12-AF55-6101C685A725}"/>
              </a:ext>
            </a:extLst>
          </p:cNvPr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3E5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35635" y="1666835"/>
            <a:ext cx="105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ResNet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0875" y="3212519"/>
            <a:ext cx="861677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1</a:t>
            </a:r>
            <a:r>
              <a:rPr lang="ko-KR" altLang="en-US" sz="1600" dirty="0"/>
              <a:t>차 시기 </a:t>
            </a:r>
            <a:r>
              <a:rPr lang="en-US" altLang="ko-KR" sz="1600" dirty="0"/>
              <a:t>(21000</a:t>
            </a:r>
            <a:r>
              <a:rPr lang="ko-KR" altLang="en-US" sz="1600" dirty="0"/>
              <a:t>장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pPr lvl="1"/>
            <a:r>
              <a:rPr lang="ko-KR" altLang="en-US" sz="1600" dirty="0"/>
              <a:t>최종 훈련 정확도 </a:t>
            </a:r>
            <a:r>
              <a:rPr lang="en-US" altLang="ko-KR" sz="1600" dirty="0"/>
              <a:t>: 0.7876437902450562</a:t>
            </a:r>
          </a:p>
          <a:p>
            <a:pPr lvl="1"/>
            <a:r>
              <a:rPr lang="ko-KR" altLang="en-US" sz="1600" dirty="0"/>
              <a:t>최종 검증 정확도 </a:t>
            </a:r>
            <a:r>
              <a:rPr lang="en-US" altLang="ko-KR" sz="1600" dirty="0"/>
              <a:t>: 0.6938516497612</a:t>
            </a:r>
          </a:p>
          <a:p>
            <a:pPr lvl="1"/>
            <a:endParaRPr lang="en-US" altLang="ko-KR" sz="1600" dirty="0"/>
          </a:p>
          <a:p>
            <a:r>
              <a:rPr lang="en-US" altLang="ko-KR" sz="1600" dirty="0"/>
              <a:t>2</a:t>
            </a:r>
            <a:r>
              <a:rPr lang="ko-KR" altLang="en-US" sz="1600" dirty="0"/>
              <a:t>차 시기 </a:t>
            </a:r>
            <a:r>
              <a:rPr lang="en-US" altLang="ko-KR" sz="1600" dirty="0"/>
              <a:t>(21000</a:t>
            </a:r>
            <a:r>
              <a:rPr lang="ko-KR" altLang="en-US" sz="1600" dirty="0"/>
              <a:t>장</a:t>
            </a:r>
            <a:r>
              <a:rPr lang="en-US" altLang="ko-KR" sz="1600" dirty="0"/>
              <a:t>) – </a:t>
            </a:r>
            <a:r>
              <a:rPr lang="ko-KR" altLang="en-US" sz="1600" dirty="0"/>
              <a:t>완료</a:t>
            </a:r>
            <a:endParaRPr lang="en-US" altLang="ko-KR" sz="1600" dirty="0"/>
          </a:p>
          <a:p>
            <a:endParaRPr lang="ko-KR" altLang="en-US" sz="1600" dirty="0"/>
          </a:p>
          <a:p>
            <a:pPr lvl="1"/>
            <a:r>
              <a:rPr lang="ko-KR" altLang="en-US" sz="1600" dirty="0"/>
              <a:t>최종 훈련 정확도 </a:t>
            </a:r>
            <a:r>
              <a:rPr lang="en-US" altLang="ko-KR" sz="1600" dirty="0"/>
              <a:t>: 0.9788732394366196</a:t>
            </a:r>
          </a:p>
          <a:p>
            <a:pPr lvl="1"/>
            <a:r>
              <a:rPr lang="ko-KR" altLang="en-US" sz="1600" dirty="0"/>
              <a:t>최종 검증 정확도 </a:t>
            </a:r>
            <a:r>
              <a:rPr lang="en-US" altLang="ko-KR" sz="1600" dirty="0"/>
              <a:t>: 0.9497589444303477</a:t>
            </a:r>
          </a:p>
          <a:p>
            <a:pPr lvl="1"/>
            <a:endParaRPr lang="en-US" altLang="ko-KR" sz="1600" dirty="0"/>
          </a:p>
          <a:p>
            <a:pPr lvl="1"/>
            <a:r>
              <a:rPr lang="en-US" altLang="ko-KR" sz="1600" dirty="0"/>
              <a:t>(Train Loss: 0.0569 Train Acc: 0.9789 Val Loss: 0.1742 Val Acc: 0.9498)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3FEE5D-72F5-4181-82A2-AA3D9423D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796" y="1119325"/>
            <a:ext cx="6629914" cy="220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72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3464" y="347347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모델 학습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성능 평가 결과</a:t>
            </a:r>
          </a:p>
        </p:txBody>
      </p:sp>
      <p:grpSp>
        <p:nvGrpSpPr>
          <p:cNvPr id="2" name="그룹 29">
            <a:extLst>
              <a:ext uri="{FF2B5EF4-FFF2-40B4-BE49-F238E27FC236}">
                <a16:creationId xmlns:a16="http://schemas.microsoft.com/office/drawing/2014/main" id="{C523D9C8-ACE6-459B-A764-E3F974FC832F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chemeClr val="bg1"/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" name="그룹 30">
              <a:extLst>
                <a:ext uri="{FF2B5EF4-FFF2-40B4-BE49-F238E27FC236}">
                  <a16:creationId xmlns:a16="http://schemas.microsoft.com/office/drawing/2014/main" id="{308B68A4-C493-4E93-B477-460784F84398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33" name="오각형 35">
                <a:extLst>
                  <a:ext uri="{FF2B5EF4-FFF2-40B4-BE49-F238E27FC236}">
                    <a16:creationId xmlns:a16="http://schemas.microsoft.com/office/drawing/2014/main" id="{4101C9B3-4F32-4F90-AEFF-43A90F2ACB61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EC1FF000-E94F-432B-B9BE-F2350918D25F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F650DD29-707C-4BE1-8113-AC2CBCA96B98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9156A6D-9C8E-42EB-9FAD-0E383E66F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A0D1F6B2-BFCF-439B-B058-B71122795C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547" y="413076"/>
            <a:ext cx="459648" cy="431638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D4CB2325-21D0-4B12-AF55-6101C685A725}"/>
              </a:ext>
            </a:extLst>
          </p:cNvPr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3E5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08779" y="1658853"/>
            <a:ext cx="15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EfficientNet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1770" y="3217444"/>
            <a:ext cx="1042086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1</a:t>
            </a:r>
            <a:r>
              <a:rPr lang="ko-KR" altLang="en-US" sz="1600" dirty="0"/>
              <a:t>차 시기 </a:t>
            </a:r>
            <a:r>
              <a:rPr lang="en-US" altLang="ko-KR" sz="1600" dirty="0"/>
              <a:t>(21000</a:t>
            </a:r>
            <a:r>
              <a:rPr lang="ko-KR" altLang="en-US" sz="1600" dirty="0"/>
              <a:t>장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pPr lvl="1"/>
            <a:r>
              <a:rPr lang="en-US" altLang="ko-KR" sz="1600" dirty="0"/>
              <a:t>epoch </a:t>
            </a:r>
            <a:r>
              <a:rPr lang="ko-KR" altLang="en-US" sz="1600" dirty="0"/>
              <a:t>약 </a:t>
            </a:r>
            <a:r>
              <a:rPr lang="en-US" altLang="ko-KR" sz="1600" dirty="0"/>
              <a:t>20/100 </a:t>
            </a:r>
            <a:r>
              <a:rPr lang="ko-KR" altLang="en-US" sz="1600" dirty="0"/>
              <a:t>진행 중 </a:t>
            </a:r>
            <a:r>
              <a:rPr lang="en-US" altLang="ko-KR" sz="1600" dirty="0"/>
              <a:t>GPU </a:t>
            </a:r>
            <a:r>
              <a:rPr lang="ko-KR" altLang="en-US" sz="1600" dirty="0"/>
              <a:t>인식 문제로 인해 </a:t>
            </a:r>
            <a:r>
              <a:rPr lang="en-US" altLang="ko-KR" sz="1600" dirty="0" err="1"/>
              <a:t>tensorflow</a:t>
            </a:r>
            <a:r>
              <a:rPr lang="en-US" altLang="ko-KR" sz="1600" dirty="0"/>
              <a:t>--&gt;</a:t>
            </a:r>
            <a:r>
              <a:rPr lang="en-US" altLang="ko-KR" sz="1600" dirty="0" err="1"/>
              <a:t>pytorch</a:t>
            </a:r>
            <a:r>
              <a:rPr lang="en-US" altLang="ko-KR" sz="1600" dirty="0"/>
              <a:t> </a:t>
            </a:r>
            <a:r>
              <a:rPr lang="ko-KR" altLang="en-US" sz="1600" dirty="0"/>
              <a:t>변경</a:t>
            </a:r>
            <a:endParaRPr lang="en-US" altLang="ko-KR" sz="1600" dirty="0"/>
          </a:p>
          <a:p>
            <a:pPr lvl="1"/>
            <a:endParaRPr lang="ko-KR" altLang="en-US" sz="1600" dirty="0"/>
          </a:p>
          <a:p>
            <a:r>
              <a:rPr lang="en-US" altLang="ko-KR" sz="1600" dirty="0"/>
              <a:t>2</a:t>
            </a:r>
            <a:r>
              <a:rPr lang="ko-KR" altLang="en-US" sz="1600" dirty="0"/>
              <a:t>차 시기 </a:t>
            </a:r>
            <a:r>
              <a:rPr lang="en-US" altLang="ko-KR" sz="1600" dirty="0"/>
              <a:t>(21000</a:t>
            </a:r>
            <a:r>
              <a:rPr lang="ko-KR" altLang="en-US" sz="1600" dirty="0"/>
              <a:t>장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pPr lvl="1"/>
            <a:r>
              <a:rPr lang="ko-KR" altLang="en-US" sz="1600" dirty="0"/>
              <a:t>최종 훈련 정확도 </a:t>
            </a:r>
            <a:r>
              <a:rPr lang="en-US" altLang="ko-KR" sz="1600" dirty="0"/>
              <a:t>: 0.8713</a:t>
            </a:r>
          </a:p>
          <a:p>
            <a:pPr lvl="1"/>
            <a:r>
              <a:rPr lang="ko-KR" altLang="en-US" sz="1600" dirty="0"/>
              <a:t>최종 검증 정확도 </a:t>
            </a:r>
            <a:r>
              <a:rPr lang="en-US" altLang="ko-KR" sz="1600" dirty="0"/>
              <a:t>: 0.8785 (Train loss: 0.3169, Train acc: 0.8713, Val loss: 0.2945, Val acc: 0.8785)</a:t>
            </a:r>
          </a:p>
          <a:p>
            <a:pPr lvl="1"/>
            <a:endParaRPr lang="en-US" altLang="ko-KR" sz="1600" dirty="0"/>
          </a:p>
          <a:p>
            <a:r>
              <a:rPr lang="en-US" altLang="ko-KR" sz="1600" dirty="0"/>
              <a:t>3</a:t>
            </a:r>
            <a:r>
              <a:rPr lang="ko-KR" altLang="en-US" sz="1600" dirty="0"/>
              <a:t>차 시기 </a:t>
            </a:r>
            <a:r>
              <a:rPr lang="en-US" altLang="ko-KR" sz="1600" dirty="0"/>
              <a:t>(21000</a:t>
            </a:r>
            <a:r>
              <a:rPr lang="ko-KR" altLang="en-US" sz="1600" dirty="0"/>
              <a:t>장</a:t>
            </a:r>
            <a:r>
              <a:rPr lang="en-US" altLang="ko-KR" sz="1600" dirty="0"/>
              <a:t>) – </a:t>
            </a:r>
            <a:r>
              <a:rPr lang="ko-KR" altLang="en-US" sz="1600" dirty="0"/>
              <a:t>완료</a:t>
            </a:r>
            <a:endParaRPr lang="en-US" altLang="ko-KR" sz="1600" dirty="0"/>
          </a:p>
          <a:p>
            <a:endParaRPr lang="ko-KR" altLang="en-US" sz="1600" dirty="0"/>
          </a:p>
          <a:p>
            <a:pPr lvl="1"/>
            <a:r>
              <a:rPr lang="ko-KR" altLang="en-US" sz="1600" dirty="0"/>
              <a:t>최종 훈련 정확도 </a:t>
            </a:r>
            <a:r>
              <a:rPr lang="en-US" altLang="ko-KR" sz="1600" dirty="0"/>
              <a:t>: 0.9498</a:t>
            </a:r>
          </a:p>
          <a:p>
            <a:pPr lvl="1"/>
            <a:r>
              <a:rPr lang="ko-KR" altLang="en-US" sz="1600" dirty="0"/>
              <a:t>최종 검증 정확도 </a:t>
            </a:r>
            <a:r>
              <a:rPr lang="en-US" altLang="ko-KR" sz="1600" dirty="0"/>
              <a:t>: 0.9477 (Train loss: 0.1302, Train acc: 0.9498, Val loss: 0.1602, Val acc: 0.9477)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CCDD00-1495-4075-BCC0-16DB757EF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912" y="799941"/>
            <a:ext cx="7002724" cy="233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72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3464" y="347347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모델 학습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성능 평가 결과</a:t>
            </a:r>
          </a:p>
        </p:txBody>
      </p:sp>
      <p:grpSp>
        <p:nvGrpSpPr>
          <p:cNvPr id="2" name="그룹 29">
            <a:extLst>
              <a:ext uri="{FF2B5EF4-FFF2-40B4-BE49-F238E27FC236}">
                <a16:creationId xmlns:a16="http://schemas.microsoft.com/office/drawing/2014/main" id="{C523D9C8-ACE6-459B-A764-E3F974FC832F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chemeClr val="bg1"/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" name="그룹 30">
              <a:extLst>
                <a:ext uri="{FF2B5EF4-FFF2-40B4-BE49-F238E27FC236}">
                  <a16:creationId xmlns:a16="http://schemas.microsoft.com/office/drawing/2014/main" id="{308B68A4-C493-4E93-B477-460784F84398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33" name="오각형 35">
                <a:extLst>
                  <a:ext uri="{FF2B5EF4-FFF2-40B4-BE49-F238E27FC236}">
                    <a16:creationId xmlns:a16="http://schemas.microsoft.com/office/drawing/2014/main" id="{4101C9B3-4F32-4F90-AEFF-43A90F2ACB61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EC1FF000-E94F-432B-B9BE-F2350918D25F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F650DD29-707C-4BE1-8113-AC2CBCA96B98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9156A6D-9C8E-42EB-9FAD-0E383E66F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A0D1F6B2-BFCF-439B-B058-B71122795C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547" y="413076"/>
            <a:ext cx="459648" cy="431638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D4CB2325-21D0-4B12-AF55-6101C685A725}"/>
              </a:ext>
            </a:extLst>
          </p:cNvPr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3E5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139" y="1977078"/>
            <a:ext cx="3307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EfficientNet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- class weight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95593" y="3699142"/>
            <a:ext cx="1042086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 시기 </a:t>
            </a:r>
            <a:r>
              <a:rPr lang="en-US" altLang="ko-KR" dirty="0"/>
              <a:t>(21000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lvl="1"/>
            <a:r>
              <a:rPr lang="en-US" altLang="ko-KR" dirty="0"/>
              <a:t>epoch </a:t>
            </a:r>
            <a:r>
              <a:rPr lang="ko-KR" altLang="en-US" dirty="0"/>
              <a:t>약 </a:t>
            </a:r>
            <a:r>
              <a:rPr lang="en-US" altLang="ko-KR" dirty="0"/>
              <a:t>23/100 </a:t>
            </a:r>
            <a:r>
              <a:rPr lang="ko-KR" altLang="en-US" dirty="0"/>
              <a:t>진행 중 </a:t>
            </a:r>
            <a:r>
              <a:rPr lang="en-US" altLang="ko-KR" dirty="0"/>
              <a:t>GPU </a:t>
            </a:r>
            <a:r>
              <a:rPr lang="ko-KR" altLang="en-US" dirty="0"/>
              <a:t>인식 문제로 인해 </a:t>
            </a:r>
            <a:r>
              <a:rPr lang="en-US" altLang="ko-KR" dirty="0" err="1"/>
              <a:t>tensorflow</a:t>
            </a:r>
            <a:r>
              <a:rPr lang="en-US" altLang="ko-KR" dirty="0"/>
              <a:t>--&gt;</a:t>
            </a:r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endParaRPr lang="en-US" altLang="ko-KR" dirty="0"/>
          </a:p>
          <a:p>
            <a:pPr lvl="1"/>
            <a:endParaRPr lang="ko-KR" altLang="en-US" dirty="0"/>
          </a:p>
          <a:p>
            <a:r>
              <a:rPr lang="en-US" altLang="ko-KR" dirty="0"/>
              <a:t>2</a:t>
            </a:r>
            <a:r>
              <a:rPr lang="ko-KR" altLang="en-US" dirty="0"/>
              <a:t>차 시기 </a:t>
            </a:r>
            <a:r>
              <a:rPr lang="en-US" altLang="ko-KR" dirty="0"/>
              <a:t>(21000</a:t>
            </a:r>
            <a:r>
              <a:rPr lang="ko-KR" altLang="en-US" dirty="0"/>
              <a:t>장</a:t>
            </a:r>
            <a:r>
              <a:rPr lang="en-US" altLang="ko-KR" dirty="0"/>
              <a:t>) – </a:t>
            </a:r>
            <a:r>
              <a:rPr lang="ko-KR" altLang="en-US" dirty="0"/>
              <a:t>완료</a:t>
            </a:r>
            <a:endParaRPr lang="en-US" altLang="ko-KR" dirty="0"/>
          </a:p>
          <a:p>
            <a:endParaRPr lang="ko-KR" altLang="en-US" dirty="0"/>
          </a:p>
          <a:p>
            <a:pPr lvl="1"/>
            <a:r>
              <a:rPr lang="ko-KR" altLang="en-US" dirty="0"/>
              <a:t>최종 훈련 정확도 </a:t>
            </a:r>
            <a:r>
              <a:rPr lang="en-US" altLang="ko-KR" dirty="0"/>
              <a:t>: 0.9799</a:t>
            </a:r>
          </a:p>
          <a:p>
            <a:pPr lvl="1"/>
            <a:r>
              <a:rPr lang="ko-KR" altLang="en-US" dirty="0"/>
              <a:t>최종 검증 정확도 </a:t>
            </a:r>
            <a:r>
              <a:rPr lang="en-US" altLang="ko-KR" dirty="0"/>
              <a:t>: 0.9538 (Train loss: 0.0560, Train acc: 0.9799, Val loss: 0.1580, Val acc: 0.9538)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61A8D1-9E7D-4591-B543-990AF93E9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12" y="1230149"/>
            <a:ext cx="6596554" cy="219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72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2D48F66-D4A6-4895-8887-0728008229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866" y="-614536"/>
            <a:ext cx="12272866" cy="8169126"/>
          </a:xfrm>
          <a:prstGeom prst="rect">
            <a:avLst/>
          </a:prstGeom>
        </p:spPr>
      </p:pic>
      <p:sp>
        <p:nvSpPr>
          <p:cNvPr id="13" name="오각형 7">
            <a:extLst>
              <a:ext uri="{FF2B5EF4-FFF2-40B4-BE49-F238E27FC236}">
                <a16:creationId xmlns:a16="http://schemas.microsoft.com/office/drawing/2014/main" id="{D211B4F7-98E5-42D5-8340-27FDDFBE3DB2}"/>
              </a:ext>
            </a:extLst>
          </p:cNvPr>
          <p:cNvSpPr/>
          <p:nvPr/>
        </p:nvSpPr>
        <p:spPr>
          <a:xfrm rot="5400000">
            <a:off x="-970798" y="2037013"/>
            <a:ext cx="6028661" cy="1954634"/>
          </a:xfrm>
          <a:prstGeom prst="homePlate">
            <a:avLst/>
          </a:prstGeom>
          <a:solidFill>
            <a:srgbClr val="10100A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104199-BBCA-474A-9D2C-702AB12760B9}"/>
              </a:ext>
            </a:extLst>
          </p:cNvPr>
          <p:cNvCxnSpPr>
            <a:cxnSpLocks/>
          </p:cNvCxnSpPr>
          <p:nvPr/>
        </p:nvCxnSpPr>
        <p:spPr>
          <a:xfrm>
            <a:off x="1194709" y="4276705"/>
            <a:ext cx="1697781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2D32449-65BB-43FA-944D-7559C0526217}"/>
              </a:ext>
            </a:extLst>
          </p:cNvPr>
          <p:cNvCxnSpPr>
            <a:cxnSpLocks/>
          </p:cNvCxnSpPr>
          <p:nvPr/>
        </p:nvCxnSpPr>
        <p:spPr>
          <a:xfrm>
            <a:off x="1216189" y="922439"/>
            <a:ext cx="1676301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952456D-6D96-445C-863E-14E0070685AF}"/>
              </a:ext>
            </a:extLst>
          </p:cNvPr>
          <p:cNvSpPr txBox="1"/>
          <p:nvPr/>
        </p:nvSpPr>
        <p:spPr>
          <a:xfrm>
            <a:off x="1216189" y="2448004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007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CC089B-A1DE-41ED-8D6F-557FB2CB94BD}"/>
              </a:ext>
            </a:extLst>
          </p:cNvPr>
          <p:cNvSpPr txBox="1"/>
          <p:nvPr/>
        </p:nvSpPr>
        <p:spPr>
          <a:xfrm>
            <a:off x="1194709" y="3034877"/>
            <a:ext cx="15295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결과 및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효과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FD6DFF3-7F18-4E03-9AC4-F2C01EA2FB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662" y="1228136"/>
            <a:ext cx="973494" cy="91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30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3464" y="347347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007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결과 및 기대효과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80651" y="5060255"/>
            <a:ext cx="1915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탄소발자국 감소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58375" y="5060255"/>
            <a:ext cx="3275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AI</a:t>
            </a:r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로 인한 효율적인 분류 공정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80253" y="5060255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환경보호에 대한 인식 증진</a:t>
            </a: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" name="그룹 20">
            <a:extLst>
              <a:ext uri="{FF2B5EF4-FFF2-40B4-BE49-F238E27FC236}">
                <a16:creationId xmlns:a16="http://schemas.microsoft.com/office/drawing/2014/main" id="{A1E3B2EB-6C22-488D-AD48-DE57F5A741BC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chemeClr val="bg1"/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5" name="그룹 21">
              <a:extLst>
                <a:ext uri="{FF2B5EF4-FFF2-40B4-BE49-F238E27FC236}">
                  <a16:creationId xmlns:a16="http://schemas.microsoft.com/office/drawing/2014/main" id="{018651F5-8CA0-42EC-B97B-A848DA5B9745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30" name="오각형 35">
                <a:extLst>
                  <a:ext uri="{FF2B5EF4-FFF2-40B4-BE49-F238E27FC236}">
                    <a16:creationId xmlns:a16="http://schemas.microsoft.com/office/drawing/2014/main" id="{4AD6ED56-4DCD-4B1D-AB0D-A4785E4C4E9D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221CCF2A-1010-4B44-9CAF-CA867D6AB9AA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E0C163D4-4DD5-4103-9B46-01D6C5B3BD65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9DE39ED-21A0-4F92-8391-FE69FCDF8E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8403208E-DB28-4D93-B7F1-95FA18E92B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547" y="413076"/>
            <a:ext cx="459648" cy="43163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BB9D8F36-EF77-4EB0-ACF3-E6CF11F4F9D4}"/>
              </a:ext>
            </a:extLst>
          </p:cNvPr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3E5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6" name="그림 35" descr="green-technology-icon-vector-image-can-be-used-world-environment-day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72233" y="1608437"/>
            <a:ext cx="3363097" cy="3363097"/>
          </a:xfrm>
          <a:prstGeom prst="rect">
            <a:avLst/>
          </a:prstGeom>
        </p:spPr>
      </p:pic>
      <p:pic>
        <p:nvPicPr>
          <p:cNvPr id="38" name="그림 37" descr="recycling-symbol-icon-vector-image-can-be-used-public-utilitie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09918" y="1608436"/>
            <a:ext cx="3346623" cy="3346623"/>
          </a:xfrm>
          <a:prstGeom prst="rect">
            <a:avLst/>
          </a:prstGeom>
        </p:spPr>
      </p:pic>
      <p:pic>
        <p:nvPicPr>
          <p:cNvPr id="39" name="그림 38" descr="carbon-offset-reducing-co2-gas-icon-linear-vector-design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95867" y="294959"/>
            <a:ext cx="5909733" cy="590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67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curvy-line-jumping-colourful-cub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3" name="오각형 7">
            <a:extLst>
              <a:ext uri="{FF2B5EF4-FFF2-40B4-BE49-F238E27FC236}">
                <a16:creationId xmlns:a16="http://schemas.microsoft.com/office/drawing/2014/main" id="{D211B4F7-98E5-42D5-8340-27FDDFBE3DB2}"/>
              </a:ext>
            </a:extLst>
          </p:cNvPr>
          <p:cNvSpPr/>
          <p:nvPr/>
        </p:nvSpPr>
        <p:spPr>
          <a:xfrm rot="5400000">
            <a:off x="-959994" y="2037012"/>
            <a:ext cx="6028661" cy="1954634"/>
          </a:xfrm>
          <a:prstGeom prst="homePlate">
            <a:avLst/>
          </a:prstGeom>
          <a:solidFill>
            <a:srgbClr val="10100A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104199-BBCA-474A-9D2C-702AB12760B9}"/>
              </a:ext>
            </a:extLst>
          </p:cNvPr>
          <p:cNvCxnSpPr>
            <a:cxnSpLocks/>
          </p:cNvCxnSpPr>
          <p:nvPr/>
        </p:nvCxnSpPr>
        <p:spPr>
          <a:xfrm>
            <a:off x="1234843" y="4342018"/>
            <a:ext cx="1697781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2D32449-65BB-43FA-944D-7559C0526217}"/>
              </a:ext>
            </a:extLst>
          </p:cNvPr>
          <p:cNvCxnSpPr>
            <a:cxnSpLocks/>
          </p:cNvCxnSpPr>
          <p:nvPr/>
        </p:nvCxnSpPr>
        <p:spPr>
          <a:xfrm>
            <a:off x="1216189" y="922439"/>
            <a:ext cx="1676301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952456D-6D96-445C-863E-14E0070685AF}"/>
              </a:ext>
            </a:extLst>
          </p:cNvPr>
          <p:cNvSpPr txBox="1"/>
          <p:nvPr/>
        </p:nvSpPr>
        <p:spPr>
          <a:xfrm>
            <a:off x="1216189" y="2448004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008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CC089B-A1DE-41ED-8D6F-557FB2CB94BD}"/>
              </a:ext>
            </a:extLst>
          </p:cNvPr>
          <p:cNvSpPr txBox="1"/>
          <p:nvPr/>
        </p:nvSpPr>
        <p:spPr>
          <a:xfrm>
            <a:off x="1141267" y="3010914"/>
            <a:ext cx="1826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한계점과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발전방향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FD6DFF3-7F18-4E03-9AC4-F2C01EA2FB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662" y="1228136"/>
            <a:ext cx="973494" cy="91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86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24EFB4-161D-4962-8FEE-66C8021E9C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0383"/>
            <a:ext cx="12195110" cy="836052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5167711" y="2720317"/>
            <a:ext cx="185788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35521" y="1790700"/>
            <a:ext cx="2920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cs typeface="Times New Roman" panose="02020603050405020304" pitchFamily="18" charset="0"/>
              </a:rPr>
              <a:t>감사합니다</a:t>
            </a:r>
            <a:r>
              <a:rPr lang="en-US" altLang="ko-KR" sz="4000" b="1" dirty="0">
                <a:solidFill>
                  <a:schemeClr val="bg1"/>
                </a:solidFill>
                <a:cs typeface="Times New Roman" panose="02020603050405020304" pitchFamily="18" charset="0"/>
              </a:rPr>
              <a:t>!</a:t>
            </a:r>
            <a:endParaRPr lang="ko-KR" altLang="en-US" sz="40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855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오각형 7"/>
          <p:cNvSpPr/>
          <p:nvPr/>
        </p:nvSpPr>
        <p:spPr>
          <a:xfrm rot="5400000">
            <a:off x="-970798" y="2037013"/>
            <a:ext cx="6028661" cy="1954634"/>
          </a:xfrm>
          <a:prstGeom prst="homePlate">
            <a:avLst/>
          </a:prstGeom>
          <a:solidFill>
            <a:srgbClr val="10100A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1194709" y="4276705"/>
            <a:ext cx="1697781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cxnSpLocks/>
          </p:cNvCxnSpPr>
          <p:nvPr/>
        </p:nvCxnSpPr>
        <p:spPr>
          <a:xfrm>
            <a:off x="1216189" y="922439"/>
            <a:ext cx="1676301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프로젝트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개요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50C06F-0436-4BEF-9188-E1AE7CC06F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662" y="1228136"/>
            <a:ext cx="973494" cy="91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53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3E5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001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프로젝트 개요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60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Wimple bin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462112" y="321392"/>
            <a:ext cx="5603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</a:rPr>
              <a:t>AI </a:t>
            </a:r>
            <a:r>
              <a:rPr lang="ko-KR" altLang="en-US" sz="3600" dirty="0" err="1">
                <a:solidFill>
                  <a:schemeClr val="bg2">
                    <a:lumMod val="25000"/>
                  </a:schemeClr>
                </a:solidFill>
              </a:rPr>
              <a:t>분리수거함</a:t>
            </a:r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</a:rPr>
              <a:t>, Wimple bin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741050" y="1928750"/>
            <a:ext cx="0" cy="3529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온라인 미디어 1">
            <a:hlinkClick r:id="" action="ppaction://media"/>
            <a:extLst>
              <a:ext uri="{FF2B5EF4-FFF2-40B4-BE49-F238E27FC236}">
                <a16:creationId xmlns:a16="http://schemas.microsoft.com/office/drawing/2014/main" id="{FC0A6D19-B394-4B15-A386-7956DBAE524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414149" y="1136813"/>
            <a:ext cx="9699379" cy="5480150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92655D57-40B7-4871-A099-03BF72AAEFF4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chemeClr val="bg1"/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25CAA15-81B0-471C-B051-A48731FCEA37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8" name="오각형 35">
                <a:extLst>
                  <a:ext uri="{FF2B5EF4-FFF2-40B4-BE49-F238E27FC236}">
                    <a16:creationId xmlns:a16="http://schemas.microsoft.com/office/drawing/2014/main" id="{E9095E91-6FFA-43A1-8715-4C2B3B8D836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AB427F05-9704-49E5-9E27-448B7639DA79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7B72656D-9669-4871-AE11-251EB07E90E1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75D65AD-2ED7-4248-9EC5-F50CDAE08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16A14D0-0046-4934-A91D-DB6830E15E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547" y="413076"/>
            <a:ext cx="459648" cy="43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6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3464" y="34734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001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프로젝트 개요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3627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프로젝트의 목표 및 필요성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01298" y="3412946"/>
            <a:ext cx="2501193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ea typeface="+mj-ea"/>
              </a:rPr>
              <a:t>자원 순환과 환경 보호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523D9C8-ACE6-459B-A764-E3F974FC832F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chemeClr val="bg1"/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08B68A4-C493-4E93-B477-460784F84398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33" name="오각형 35">
                <a:extLst>
                  <a:ext uri="{FF2B5EF4-FFF2-40B4-BE49-F238E27FC236}">
                    <a16:creationId xmlns:a16="http://schemas.microsoft.com/office/drawing/2014/main" id="{4101C9B3-4F32-4F90-AEFF-43A90F2ACB61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EC1FF000-E94F-432B-B9BE-F2350918D25F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F650DD29-707C-4BE1-8113-AC2CBCA96B98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9156A6D-9C8E-42EB-9FAD-0E383E66F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A0D1F6B2-BFCF-439B-B058-B71122795C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547" y="413076"/>
            <a:ext cx="459648" cy="431638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D4CB2325-21D0-4B12-AF55-6101C685A725}"/>
              </a:ext>
            </a:extLst>
          </p:cNvPr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3E5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A738F0A-EEC6-4C51-A0A5-BA86EA0F526F}"/>
              </a:ext>
            </a:extLst>
          </p:cNvPr>
          <p:cNvSpPr txBox="1"/>
          <p:nvPr/>
        </p:nvSpPr>
        <p:spPr>
          <a:xfrm>
            <a:off x="7023448" y="3456511"/>
            <a:ext cx="2024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ea typeface="+mj-ea"/>
              </a:rPr>
              <a:t>경제적 가치 창출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6BE93A2-39F4-4130-BBB6-92748C7E848F}"/>
              </a:ext>
            </a:extLst>
          </p:cNvPr>
          <p:cNvSpPr txBox="1"/>
          <p:nvPr/>
        </p:nvSpPr>
        <p:spPr>
          <a:xfrm>
            <a:off x="7023448" y="6314918"/>
            <a:ext cx="2686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ea typeface="+mj-ea"/>
              </a:rPr>
              <a:t>AI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ea typeface="+mj-ea"/>
              </a:rPr>
              <a:t>를 통한 분류의 필요성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84CE23-AA7E-4D98-B1ED-8BA0E89C7E6B}"/>
              </a:ext>
            </a:extLst>
          </p:cNvPr>
          <p:cNvSpPr txBox="1"/>
          <p:nvPr/>
        </p:nvSpPr>
        <p:spPr>
          <a:xfrm>
            <a:off x="2201298" y="6314918"/>
            <a:ext cx="2492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ea typeface="+mj-ea"/>
              </a:rPr>
              <a:t>지속 가능한 자원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84473A-5E5C-4CD9-99A8-FAE408F54F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27" y="1227831"/>
            <a:ext cx="3642104" cy="22011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923DA2-3A18-4510-B8C9-023B229561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576" y="1227831"/>
            <a:ext cx="3712623" cy="22437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4D35FF-A09B-4F25-9E60-F959EF7D4D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27" y="3803969"/>
            <a:ext cx="3642104" cy="24989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9E7D29-998B-4C1C-AD2D-BA7565A7BA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576" y="3803969"/>
            <a:ext cx="3712623" cy="251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39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3DE5CD4-D9BA-462D-9C2B-D53C00FDAA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316" y="0"/>
            <a:ext cx="12250316" cy="7977674"/>
          </a:xfrm>
          <a:prstGeom prst="rect">
            <a:avLst/>
          </a:prstGeom>
        </p:spPr>
      </p:pic>
      <p:sp>
        <p:nvSpPr>
          <p:cNvPr id="30" name="오각형 7">
            <a:extLst>
              <a:ext uri="{FF2B5EF4-FFF2-40B4-BE49-F238E27FC236}">
                <a16:creationId xmlns:a16="http://schemas.microsoft.com/office/drawing/2014/main" id="{2963FA8D-33C1-4AC9-B790-9817E2EEB542}"/>
              </a:ext>
            </a:extLst>
          </p:cNvPr>
          <p:cNvSpPr/>
          <p:nvPr/>
        </p:nvSpPr>
        <p:spPr>
          <a:xfrm rot="5400000">
            <a:off x="-970798" y="2037013"/>
            <a:ext cx="6028661" cy="1954634"/>
          </a:xfrm>
          <a:prstGeom prst="homePlate">
            <a:avLst/>
          </a:prstGeom>
          <a:solidFill>
            <a:srgbClr val="10100A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09E463C-5362-4CB0-B8D7-F5A7E4A12589}"/>
              </a:ext>
            </a:extLst>
          </p:cNvPr>
          <p:cNvCxnSpPr>
            <a:cxnSpLocks/>
          </p:cNvCxnSpPr>
          <p:nvPr/>
        </p:nvCxnSpPr>
        <p:spPr>
          <a:xfrm>
            <a:off x="1194709" y="4276705"/>
            <a:ext cx="1697781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26A8FC1-A9C4-493F-8375-A72F96778352}"/>
              </a:ext>
            </a:extLst>
          </p:cNvPr>
          <p:cNvCxnSpPr>
            <a:cxnSpLocks/>
          </p:cNvCxnSpPr>
          <p:nvPr/>
        </p:nvCxnSpPr>
        <p:spPr>
          <a:xfrm>
            <a:off x="1216189" y="922439"/>
            <a:ext cx="1676301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7ABCCE8-9433-4D93-ADAA-F3B2F1DF50E5}"/>
              </a:ext>
            </a:extLst>
          </p:cNvPr>
          <p:cNvSpPr txBox="1"/>
          <p:nvPr/>
        </p:nvSpPr>
        <p:spPr>
          <a:xfrm>
            <a:off x="1216189" y="2448004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82ADB8-1B1B-41D1-A77D-CCCF21317F8D}"/>
              </a:ext>
            </a:extLst>
          </p:cNvPr>
          <p:cNvSpPr txBox="1"/>
          <p:nvPr/>
        </p:nvSpPr>
        <p:spPr>
          <a:xfrm>
            <a:off x="1194709" y="3034877"/>
            <a:ext cx="14157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시스템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설계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7970AAC-326A-4928-84F9-16D375732E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662" y="1228136"/>
            <a:ext cx="973494" cy="91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86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3464" y="347347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시스템 설계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데이터 수집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F60B36-17D7-4C5B-8170-D345B31DA277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chemeClr val="bg1"/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E112BCA-F620-4D0A-AD3A-CF92343D86DA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24" name="오각형 35">
                <a:extLst>
                  <a:ext uri="{FF2B5EF4-FFF2-40B4-BE49-F238E27FC236}">
                    <a16:creationId xmlns:a16="http://schemas.microsoft.com/office/drawing/2014/main" id="{0EFB63A3-17F4-4392-B2FF-2A0252ED0AB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654A9508-B085-4DF4-99BA-E5208E8BB6EE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ED9341CE-FDEE-46FE-A20F-BCF1BFA21070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AD8970C-B035-43D8-9AC3-F7AD932A1B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2EF3AD94-3C19-41FC-8598-BA131047DA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547" y="413076"/>
            <a:ext cx="459648" cy="43163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E91CFB5-0933-43C9-8387-172E46EB920F}"/>
              </a:ext>
            </a:extLst>
          </p:cNvPr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3E5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AEAD46-9841-4D82-8E74-2D334198FE29}"/>
              </a:ext>
            </a:extLst>
          </p:cNvPr>
          <p:cNvSpPr txBox="1"/>
          <p:nvPr/>
        </p:nvSpPr>
        <p:spPr>
          <a:xfrm>
            <a:off x="3830162" y="293108"/>
            <a:ext cx="5759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4">
                    <a:lumMod val="25000"/>
                  </a:schemeClr>
                </a:solidFill>
                <a:hlinkClick r:id="rId4"/>
              </a:rPr>
              <a:t>BERKELEY LAB </a:t>
            </a:r>
            <a:r>
              <a:rPr lang="ko-KR" altLang="en-US" sz="2000" dirty="0">
                <a:solidFill>
                  <a:schemeClr val="accent4">
                    <a:lumMod val="25000"/>
                  </a:schemeClr>
                </a:solidFill>
                <a:hlinkClick r:id="rId4"/>
              </a:rPr>
              <a:t>자료</a:t>
            </a:r>
            <a:endParaRPr lang="en-US" altLang="ko-KR" sz="2000" dirty="0">
              <a:solidFill>
                <a:schemeClr val="accent4">
                  <a:lumMod val="25000"/>
                </a:schemeClr>
              </a:solidFill>
              <a:hlinkClick r:id="rId4"/>
            </a:endParaRPr>
          </a:p>
          <a:p>
            <a:r>
              <a:rPr lang="en-US" altLang="ko-KR" sz="2000" dirty="0">
                <a:solidFill>
                  <a:schemeClr val="accent4">
                    <a:lumMod val="25000"/>
                  </a:schemeClr>
                </a:solidFill>
                <a:hlinkClick r:id="rId4"/>
              </a:rPr>
              <a:t>- </a:t>
            </a:r>
            <a:r>
              <a:rPr lang="ko-KR" altLang="en-US" sz="2000" dirty="0">
                <a:solidFill>
                  <a:schemeClr val="accent4">
                    <a:lumMod val="25000"/>
                  </a:schemeClr>
                </a:solidFill>
                <a:hlinkClick r:id="rId4"/>
              </a:rPr>
              <a:t>전세계 플라스틱 생산량 및 탄소배출량</a:t>
            </a:r>
            <a:endParaRPr lang="ko-KR" altLang="en-US" sz="2000"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54B2B7-1135-4670-AAF0-FB43A8D723D9}"/>
              </a:ext>
            </a:extLst>
          </p:cNvPr>
          <p:cNvSpPr txBox="1"/>
          <p:nvPr/>
        </p:nvSpPr>
        <p:spPr>
          <a:xfrm>
            <a:off x="7119257" y="6513750"/>
            <a:ext cx="5327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https://energyanalysis.lbl.gov/publications/climate-impact-primary-plastic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2CB494-3480-4E87-B6F5-CC2884CA68B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1" t="25879" r="21773" b="18747"/>
          <a:stretch/>
        </p:blipFill>
        <p:spPr>
          <a:xfrm>
            <a:off x="289248" y="1614196"/>
            <a:ext cx="5474859" cy="37975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1AA5FF-57E5-490F-94F9-4E37124AE9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3" t="38568" r="26548" b="10203"/>
          <a:stretch/>
        </p:blipFill>
        <p:spPr>
          <a:xfrm>
            <a:off x="6243008" y="1695912"/>
            <a:ext cx="5504244" cy="362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43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B9E78A8-10F9-4761-92EE-4C92A05B62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421" y="-188726"/>
            <a:ext cx="9282432" cy="6858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3464" y="347347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002 </a:t>
            </a:r>
            <a:r>
              <a:rPr lang="ko-KR" altLang="en-US" dirty="0">
                <a:solidFill>
                  <a:schemeClr val="bg1"/>
                </a:solidFill>
              </a:rPr>
              <a:t>시스템 설계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데이터베이스 구조</a:t>
            </a: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1E3B2EB-6C22-488D-AD48-DE57F5A741BC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chemeClr val="bg1"/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18651F5-8CA0-42EC-B97B-A848DA5B9745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30" name="오각형 35">
                <a:extLst>
                  <a:ext uri="{FF2B5EF4-FFF2-40B4-BE49-F238E27FC236}">
                    <a16:creationId xmlns:a16="http://schemas.microsoft.com/office/drawing/2014/main" id="{4AD6ED56-4DCD-4B1D-AB0D-A4785E4C4E9D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221CCF2A-1010-4B44-9CAF-CA867D6AB9AA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E0C163D4-4DD5-4103-9B46-01D6C5B3BD65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9DE39ED-21A0-4F92-8391-FE69FCDF8E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8403208E-DB28-4D93-B7F1-95FA18E92B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547" y="413076"/>
            <a:ext cx="459648" cy="43163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BB9D8F36-EF77-4EB0-ACF3-E6CF11F4F9D4}"/>
              </a:ext>
            </a:extLst>
          </p:cNvPr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3E5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244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C8E4FE-5264-4A5B-894D-F742475C66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오각형 7">
            <a:extLst>
              <a:ext uri="{FF2B5EF4-FFF2-40B4-BE49-F238E27FC236}">
                <a16:creationId xmlns:a16="http://schemas.microsoft.com/office/drawing/2014/main" id="{D211B4F7-98E5-42D5-8340-27FDDFBE3DB2}"/>
              </a:ext>
            </a:extLst>
          </p:cNvPr>
          <p:cNvSpPr/>
          <p:nvPr/>
        </p:nvSpPr>
        <p:spPr>
          <a:xfrm rot="5400000">
            <a:off x="-970798" y="2037013"/>
            <a:ext cx="6028661" cy="1954634"/>
          </a:xfrm>
          <a:prstGeom prst="homePlate">
            <a:avLst/>
          </a:prstGeom>
          <a:solidFill>
            <a:srgbClr val="10100A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104199-BBCA-474A-9D2C-702AB12760B9}"/>
              </a:ext>
            </a:extLst>
          </p:cNvPr>
          <p:cNvCxnSpPr>
            <a:cxnSpLocks/>
          </p:cNvCxnSpPr>
          <p:nvPr/>
        </p:nvCxnSpPr>
        <p:spPr>
          <a:xfrm>
            <a:off x="1194709" y="4276705"/>
            <a:ext cx="1697781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2D32449-65BB-43FA-944D-7559C0526217}"/>
              </a:ext>
            </a:extLst>
          </p:cNvPr>
          <p:cNvCxnSpPr>
            <a:cxnSpLocks/>
          </p:cNvCxnSpPr>
          <p:nvPr/>
        </p:nvCxnSpPr>
        <p:spPr>
          <a:xfrm>
            <a:off x="1216189" y="922439"/>
            <a:ext cx="1676301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952456D-6D96-445C-863E-14E0070685AF}"/>
              </a:ext>
            </a:extLst>
          </p:cNvPr>
          <p:cNvSpPr txBox="1"/>
          <p:nvPr/>
        </p:nvSpPr>
        <p:spPr>
          <a:xfrm>
            <a:off x="1216189" y="2448004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CC089B-A1DE-41ED-8D6F-557FB2CB94BD}"/>
              </a:ext>
            </a:extLst>
          </p:cNvPr>
          <p:cNvSpPr txBox="1"/>
          <p:nvPr/>
        </p:nvSpPr>
        <p:spPr>
          <a:xfrm>
            <a:off x="1194709" y="3034877"/>
            <a:ext cx="1826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웹서비스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시연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FD6DFF3-7F18-4E03-9AC4-F2C01EA2FB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662" y="1228136"/>
            <a:ext cx="973494" cy="91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00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1832</TotalTime>
  <Words>766</Words>
  <Application>Microsoft Office PowerPoint</Application>
  <PresentationFormat>와이드스크린</PresentationFormat>
  <Paragraphs>177</Paragraphs>
  <Slides>28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Noto Sans CJK KR Thin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고진혁</cp:lastModifiedBy>
  <cp:revision>182</cp:revision>
  <dcterms:created xsi:type="dcterms:W3CDTF">2015-04-14T11:49:33Z</dcterms:created>
  <dcterms:modified xsi:type="dcterms:W3CDTF">2024-07-25T02:42:45Z</dcterms:modified>
</cp:coreProperties>
</file>